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1"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0" d="100"/>
          <a:sy n="70" d="100"/>
        </p:scale>
        <p:origin x="-176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7006F7-8090-1E45-8E50-1976394E6092}" type="datetimeFigureOut">
              <a:rPr lang="en-US" smtClean="0"/>
              <a:t>10/10/12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C0EBE8-CF93-2646-B140-9DF0E33ABFD1}" type="slidenum">
              <a:rPr lang="en-US" smtClean="0"/>
              <a:t>‹#›</a:t>
            </a:fld>
            <a:endParaRPr lang="en-US"/>
          </a:p>
        </p:txBody>
      </p:sp>
    </p:spTree>
    <p:extLst>
      <p:ext uri="{BB962C8B-B14F-4D97-AF65-F5344CB8AC3E}">
        <p14:creationId xmlns:p14="http://schemas.microsoft.com/office/powerpoint/2010/main" val="28183756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C0EBE8-CF93-2646-B140-9DF0E33ABFD1}" type="slidenum">
              <a:rPr lang="en-US" smtClean="0"/>
              <a:t>33</a:t>
            </a:fld>
            <a:endParaRPr lang="en-US"/>
          </a:p>
        </p:txBody>
      </p:sp>
    </p:spTree>
    <p:extLst>
      <p:ext uri="{BB962C8B-B14F-4D97-AF65-F5344CB8AC3E}">
        <p14:creationId xmlns:p14="http://schemas.microsoft.com/office/powerpoint/2010/main" val="17216506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3.png"/><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6.png"/><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16012" y="1904999"/>
            <a:ext cx="6938963" cy="1582271"/>
          </a:xfrm>
        </p:spPr>
        <p:txBody>
          <a:bodyPr anchor="b" anchorCtr="0"/>
          <a:lstStyle>
            <a:lvl1pPr>
              <a:lnSpc>
                <a:spcPct val="95000"/>
              </a:lnSpc>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116013" y="3487271"/>
            <a:ext cx="6938961" cy="1143000"/>
          </a:xfrm>
        </p:spPr>
        <p:txBody>
          <a:bodyPr/>
          <a:lstStyle>
            <a:lvl1pPr marL="0" indent="0" algn="ctr">
              <a:spcBef>
                <a:spcPts val="300"/>
              </a:spcBef>
              <a:buNone/>
              <a:defRPr sz="2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07741" y="5715000"/>
            <a:ext cx="2133600" cy="275478"/>
          </a:xfrm>
        </p:spPr>
        <p:txBody>
          <a:bodyPr/>
          <a:lstStyle>
            <a:lvl1pPr>
              <a:defRPr>
                <a:solidFill>
                  <a:schemeClr val="bg2">
                    <a:lumMod val="60000"/>
                    <a:lumOff val="40000"/>
                  </a:schemeClr>
                </a:solidFill>
              </a:defRPr>
            </a:lvl1pPr>
          </a:lstStyle>
          <a:p>
            <a:fld id="{628EAFA9-7502-42D3-9B79-C38E938C236F}" type="datetimeFigureOut">
              <a:rPr lang="en-US" smtClean="0"/>
              <a:t>10/10/12</a:t>
            </a:fld>
            <a:endParaRPr lang="en-US"/>
          </a:p>
        </p:txBody>
      </p:sp>
      <p:sp>
        <p:nvSpPr>
          <p:cNvPr id="5" name="Footer Placeholder 4"/>
          <p:cNvSpPr>
            <a:spLocks noGrp="1"/>
          </p:cNvSpPr>
          <p:nvPr>
            <p:ph type="ftr" sz="quarter" idx="11"/>
          </p:nvPr>
        </p:nvSpPr>
        <p:spPr>
          <a:xfrm>
            <a:off x="1102659" y="5715000"/>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5715000"/>
            <a:ext cx="457200" cy="275478"/>
          </a:xfrm>
        </p:spPr>
        <p:txBody>
          <a:bodyPr/>
          <a:lstStyle>
            <a:lvl1pPr>
              <a:defRPr>
                <a:solidFill>
                  <a:schemeClr val="bg2">
                    <a:lumMod val="60000"/>
                    <a:lumOff val="40000"/>
                  </a:schemeClr>
                </a:solidFill>
              </a:defRPr>
            </a:lvl1pPr>
          </a:lstStyle>
          <a:p>
            <a:fld id="{2D57B0AA-AC8E-4463-ADAC-E87D09B82E4F}" type="slidenum">
              <a:rPr lang="en-US" smtClean="0"/>
              <a:t>‹#›</a:t>
            </a:fld>
            <a:endParaRPr lang="en-US"/>
          </a:p>
        </p:txBody>
      </p:sp>
      <p:pic>
        <p:nvPicPr>
          <p:cNvPr id="9" name="Picture 8" descr="coverAccentBottom.png"/>
          <p:cNvPicPr>
            <a:picLocks noChangeAspect="1"/>
          </p:cNvPicPr>
          <p:nvPr/>
        </p:nvPicPr>
        <p:blipFill>
          <a:blip r:embed="rId3"/>
          <a:stretch>
            <a:fillRect/>
          </a:stretch>
        </p:blipFill>
        <p:spPr>
          <a:xfrm>
            <a:off x="914400" y="4686766"/>
            <a:ext cx="7315200" cy="400705"/>
          </a:xfrm>
          <a:prstGeom prst="rect">
            <a:avLst/>
          </a:prstGeom>
        </p:spPr>
      </p:pic>
      <p:pic>
        <p:nvPicPr>
          <p:cNvPr id="10" name="Picture 9" descr="coverAccentTop.png"/>
          <p:cNvPicPr>
            <a:picLocks noChangeAspect="1"/>
          </p:cNvPicPr>
          <p:nvPr/>
        </p:nvPicPr>
        <p:blipFill>
          <a:blip r:embed="rId4"/>
          <a:stretch>
            <a:fillRect/>
          </a:stretch>
        </p:blipFill>
        <p:spPr>
          <a:xfrm>
            <a:off x="914400" y="1619136"/>
            <a:ext cx="7315200" cy="39138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4754083" y="673398"/>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4754083" y="5636584"/>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7774169" y="5636584"/>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7774169" y="673398"/>
            <a:ext cx="742950" cy="361950"/>
          </a:xfrm>
          <a:prstGeom prst="rect">
            <a:avLst/>
          </a:prstGeom>
          <a:noFill/>
        </p:spPr>
      </p:pic>
      <p:sp>
        <p:nvSpPr>
          <p:cNvPr id="2" name="Title 1"/>
          <p:cNvSpPr>
            <a:spLocks noGrp="1"/>
          </p:cNvSpPr>
          <p:nvPr>
            <p:ph type="title"/>
          </p:nvPr>
        </p:nvSpPr>
        <p:spPr>
          <a:xfrm>
            <a:off x="838200" y="914400"/>
            <a:ext cx="3429000" cy="1371600"/>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5081121" y="914400"/>
            <a:ext cx="3108960" cy="4815841"/>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8200" y="2667001"/>
            <a:ext cx="3429000" cy="2895600"/>
          </a:xfrm>
        </p:spPr>
        <p:txBody>
          <a:bodyPr vert="horz" lIns="91440" tIns="45720" rIns="91440" bIns="45720" rtlCol="0">
            <a:normAutofit/>
          </a:bodyPr>
          <a:lstStyle>
            <a:lvl1pPr marL="0" indent="0" algn="ctr">
              <a:spcBef>
                <a:spcPts val="500"/>
              </a:spcBef>
              <a:buNone/>
              <a:defRPr lang="en-US" sz="18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628EAFA9-7502-42D3-9B79-C38E938C236F}" type="datetimeFigureOut">
              <a:rPr lang="en-US" smtClean="0"/>
              <a:t>10/10/12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8" name="Picture 2" descr="captionAccent.png"/>
          <p:cNvPicPr>
            <a:picLocks noChangeAspect="1" noChangeArrowheads="1"/>
          </p:cNvPicPr>
          <p:nvPr/>
        </p:nvPicPr>
        <p:blipFill>
          <a:blip r:embed="rId4"/>
          <a:srcRect/>
          <a:stretch>
            <a:fillRect/>
          </a:stretch>
        </p:blipFill>
        <p:spPr bwMode="auto">
          <a:xfrm>
            <a:off x="838200" y="2326341"/>
            <a:ext cx="3429000" cy="240307"/>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1752600" y="565897"/>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1752600" y="4128247"/>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6648450" y="4128247"/>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6648450"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286000" y="780826"/>
            <a:ext cx="45720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628EAFA9-7502-42D3-9B79-C38E938C236F}" type="datetimeFigureOut">
              <a:rPr lang="en-US" smtClean="0"/>
              <a:t>10/10/12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pic>
        <p:nvPicPr>
          <p:cNvPr id="15" name="Picture 3" descr="scrollwork-Bottom.png"/>
          <p:cNvPicPr>
            <a:picLocks noChangeAspect="1" noChangeArrowheads="1"/>
          </p:cNvPicPr>
          <p:nvPr/>
        </p:nvPicPr>
        <p:blipFill>
          <a:blip r:embed="rId2"/>
          <a:srcRect/>
          <a:stretch>
            <a:fillRect/>
          </a:stretch>
        </p:blipFill>
        <p:spPr bwMode="auto">
          <a:xfrm flipH="1">
            <a:off x="993402" y="4128247"/>
            <a:ext cx="742950" cy="361950"/>
          </a:xfrm>
          <a:prstGeom prst="rect">
            <a:avLst/>
          </a:prstGeom>
          <a:noFill/>
        </p:spPr>
      </p:pic>
      <p:pic>
        <p:nvPicPr>
          <p:cNvPr id="4099" name="Picture 3" descr="scrollwork-Bottom.png"/>
          <p:cNvPicPr>
            <a:picLocks noChangeAspect="1" noChangeArrowheads="1"/>
          </p:cNvPicPr>
          <p:nvPr/>
        </p:nvPicPr>
        <p:blipFill>
          <a:blip r:embed="rId2"/>
          <a:srcRect/>
          <a:stretch>
            <a:fillRect/>
          </a:stretch>
        </p:blipFill>
        <p:spPr bwMode="auto">
          <a:xfrm>
            <a:off x="7407649" y="4128247"/>
            <a:ext cx="742950" cy="361950"/>
          </a:xfrm>
          <a:prstGeom prst="rect">
            <a:avLst/>
          </a:prstGeom>
          <a:noFill/>
        </p:spPr>
      </p:pic>
      <p:pic>
        <p:nvPicPr>
          <p:cNvPr id="12" name="Picture 2" descr="scrollwork-Top.png"/>
          <p:cNvPicPr>
            <a:picLocks noChangeAspect="1" noChangeArrowheads="1"/>
          </p:cNvPicPr>
          <p:nvPr/>
        </p:nvPicPr>
        <p:blipFill>
          <a:blip r:embed="rId3"/>
          <a:srcRect/>
          <a:stretch>
            <a:fillRect/>
          </a:stretch>
        </p:blipFill>
        <p:spPr bwMode="auto">
          <a:xfrm flipH="1">
            <a:off x="993402" y="565897"/>
            <a:ext cx="742950" cy="361950"/>
          </a:xfrm>
          <a:prstGeom prst="rect">
            <a:avLst/>
          </a:prstGeom>
          <a:noFill/>
        </p:spPr>
      </p:pic>
      <p:pic>
        <p:nvPicPr>
          <p:cNvPr id="4098" name="Picture 2" descr="scrollwork-Top.png"/>
          <p:cNvPicPr>
            <a:picLocks noChangeAspect="1" noChangeArrowheads="1"/>
          </p:cNvPicPr>
          <p:nvPr/>
        </p:nvPicPr>
        <p:blipFill>
          <a:blip r:embed="rId3"/>
          <a:srcRect/>
          <a:stretch>
            <a:fillRect/>
          </a:stretch>
        </p:blipFill>
        <p:spPr bwMode="auto">
          <a:xfrm>
            <a:off x="7407649"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628EAFA9-7502-42D3-9B79-C38E938C236F}" type="datetimeFigureOut">
              <a:rPr lang="en-US" smtClean="0"/>
              <a:t>10/10/12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
        <p:nvSpPr>
          <p:cNvPr id="14" name="Picture Placeholder 2"/>
          <p:cNvSpPr>
            <a:spLocks noGrp="1"/>
          </p:cNvSpPr>
          <p:nvPr>
            <p:ph type="pic" idx="13"/>
          </p:nvPr>
        </p:nvSpPr>
        <p:spPr>
          <a:xfrm>
            <a:off x="4912659"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2084294"/>
            <a:ext cx="7543800" cy="3639670"/>
          </a:xfrm>
        </p:spPr>
        <p:txBody>
          <a:bodyPr vert="eaVert"/>
          <a:lstStyle>
            <a:lvl5pPr>
              <a:defRPr/>
            </a:lvl5pPr>
            <a:lvl6pPr marL="2286000">
              <a:defRPr/>
            </a:lvl6pPr>
            <a:lvl7pPr marL="2286000">
              <a:defRPr/>
            </a:lvl7pPr>
            <a:lvl8pPr marL="2286000">
              <a:defRPr/>
            </a:lvl8pPr>
            <a:lvl9pPr marL="22860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8EAFA9-7502-42D3-9B79-C38E938C236F}" type="datetimeFigureOut">
              <a:rPr lang="en-US" smtClean="0"/>
              <a:t>10/10/12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922048"/>
            <a:ext cx="1676400" cy="4814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922048"/>
            <a:ext cx="5638800" cy="481488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8EAFA9-7502-42D3-9B79-C38E938C236F}" type="datetimeFigureOut">
              <a:rPr lang="en-US" smtClean="0"/>
              <a:t>10/10/12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pic>
        <p:nvPicPr>
          <p:cNvPr id="5122" name="Picture 2" descr="verticalAccent.png"/>
          <p:cNvPicPr>
            <a:picLocks noChangeAspect="1" noChangeArrowheads="1"/>
          </p:cNvPicPr>
          <p:nvPr/>
        </p:nvPicPr>
        <p:blipFill>
          <a:blip r:embed="rId2"/>
          <a:srcRect/>
          <a:stretch>
            <a:fillRect/>
          </a:stretch>
        </p:blipFill>
        <p:spPr bwMode="auto">
          <a:xfrm>
            <a:off x="6626225" y="860612"/>
            <a:ext cx="247364" cy="493776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8EAFA9-7502-42D3-9B79-C38E938C236F}" type="datetimeFigureOut">
              <a:rPr lang="en-US" smtClean="0"/>
              <a:t>10/10/12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Ref idx="1002">
        <a:schemeClr val="bg2"/>
      </p:bgRef>
    </p:bg>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02519" y="4038600"/>
            <a:ext cx="6938963" cy="1174376"/>
          </a:xfrm>
        </p:spPr>
        <p:txBody>
          <a:bodyPr anchor="b" anchorCtr="0">
            <a:noAutofit/>
          </a:bodyPr>
          <a:lstStyle>
            <a:lvl1pPr>
              <a:lnSpc>
                <a:spcPct val="95000"/>
              </a:lnSpc>
              <a:defRPr sz="5200"/>
            </a:lvl1pPr>
          </a:lstStyle>
          <a:p>
            <a:r>
              <a:rPr lang="en-US" smtClean="0"/>
              <a:t>Click to edit Master title style</a:t>
            </a:r>
            <a:endParaRPr lang="en-US" dirty="0"/>
          </a:p>
        </p:txBody>
      </p:sp>
      <p:sp>
        <p:nvSpPr>
          <p:cNvPr id="3" name="Subtitle 2"/>
          <p:cNvSpPr>
            <a:spLocks noGrp="1"/>
          </p:cNvSpPr>
          <p:nvPr>
            <p:ph type="subTitle" idx="1"/>
          </p:nvPr>
        </p:nvSpPr>
        <p:spPr>
          <a:xfrm>
            <a:off x="1102520" y="5212977"/>
            <a:ext cx="6938961" cy="775447"/>
          </a:xfrm>
        </p:spPr>
        <p:txBody>
          <a:bodyPr>
            <a:normAutofit/>
          </a:bodyPr>
          <a:lstStyle>
            <a:lvl1pPr marL="0" indent="0" algn="ctr">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07741" y="6214969"/>
            <a:ext cx="2133600" cy="275478"/>
          </a:xfrm>
        </p:spPr>
        <p:txBody>
          <a:bodyPr/>
          <a:lstStyle>
            <a:lvl1pPr>
              <a:defRPr>
                <a:solidFill>
                  <a:schemeClr val="bg2">
                    <a:lumMod val="60000"/>
                    <a:lumOff val="40000"/>
                  </a:schemeClr>
                </a:solidFill>
              </a:defRPr>
            </a:lvl1pPr>
          </a:lstStyle>
          <a:p>
            <a:fld id="{628EAFA9-7502-42D3-9B79-C38E938C236F}" type="datetimeFigureOut">
              <a:rPr lang="en-US" smtClean="0"/>
              <a:t>10/10/12</a:t>
            </a:fld>
            <a:endParaRPr lang="en-US"/>
          </a:p>
        </p:txBody>
      </p:sp>
      <p:sp>
        <p:nvSpPr>
          <p:cNvPr id="5" name="Footer Placeholder 4"/>
          <p:cNvSpPr>
            <a:spLocks noGrp="1"/>
          </p:cNvSpPr>
          <p:nvPr>
            <p:ph type="ftr" sz="quarter" idx="11"/>
          </p:nvPr>
        </p:nvSpPr>
        <p:spPr>
          <a:xfrm>
            <a:off x="1102659" y="6214969"/>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6214969"/>
            <a:ext cx="457200" cy="275478"/>
          </a:xfrm>
        </p:spPr>
        <p:txBody>
          <a:bodyPr/>
          <a:lstStyle>
            <a:lvl1pPr>
              <a:defRPr>
                <a:solidFill>
                  <a:schemeClr val="bg2">
                    <a:lumMod val="60000"/>
                    <a:lumOff val="40000"/>
                  </a:schemeClr>
                </a:solidFill>
              </a:defRPr>
            </a:lvl1pPr>
          </a:lstStyle>
          <a:p>
            <a:fld id="{2D57B0AA-AC8E-4463-ADAC-E87D09B82E4F}" type="slidenum">
              <a:rPr lang="en-US" smtClean="0"/>
              <a:t>‹#›</a:t>
            </a:fld>
            <a:endParaRPr lang="en-US"/>
          </a:p>
        </p:txBody>
      </p:sp>
      <p:pic>
        <p:nvPicPr>
          <p:cNvPr id="9" name="Picture 8" descr="coverAccentBottom.png"/>
          <p:cNvPicPr>
            <a:picLocks noChangeAspect="1"/>
          </p:cNvPicPr>
          <p:nvPr/>
        </p:nvPicPr>
        <p:blipFill>
          <a:blip r:embed="rId3"/>
          <a:stretch>
            <a:fillRect/>
          </a:stretch>
        </p:blipFill>
        <p:spPr>
          <a:xfrm>
            <a:off x="914400" y="3915801"/>
            <a:ext cx="7315200" cy="400705"/>
          </a:xfrm>
          <a:prstGeom prst="rect">
            <a:avLst/>
          </a:prstGeom>
        </p:spPr>
      </p:pic>
      <p:sp>
        <p:nvSpPr>
          <p:cNvPr id="11" name="Picture Placeholder 2"/>
          <p:cNvSpPr>
            <a:spLocks noGrp="1"/>
          </p:cNvSpPr>
          <p:nvPr>
            <p:ph type="pic" idx="13"/>
          </p:nvPr>
        </p:nvSpPr>
        <p:spPr>
          <a:xfrm>
            <a:off x="1188720" y="1004455"/>
            <a:ext cx="6766560" cy="2729345"/>
          </a:xfrm>
          <a:solidFill>
            <a:schemeClr val="bg2"/>
          </a:solidFill>
          <a:ln w="127000">
            <a:solidFill>
              <a:schemeClr val="tx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16012" y="1904998"/>
            <a:ext cx="6938964" cy="1582271"/>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5600" kern="1200">
                <a:solidFill>
                  <a:schemeClr val="tx1"/>
                </a:solidFill>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116012" y="3487271"/>
            <a:ext cx="6938960" cy="1143000"/>
          </a:xfrm>
        </p:spPr>
        <p:txBody>
          <a:bodyPr vert="horz" lIns="91440" tIns="45720" rIns="91440" bIns="45720" rtlCol="0">
            <a:normAutofit/>
          </a:bodyPr>
          <a:lstStyle>
            <a:lvl1pPr marL="0" indent="0" algn="ctr" defTabSz="914400" rtl="0" eaLnBrk="1" latinLnBrk="0" hangingPunct="1">
              <a:spcBef>
                <a:spcPts val="300"/>
              </a:spcBef>
              <a:buSzPct val="100000"/>
              <a:buFont typeface="Wingdings" pitchFamily="2" charset="2"/>
              <a:buNone/>
              <a:defRPr lang="en-US" sz="1800" kern="1200" smtClean="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8EAFA9-7502-42D3-9B79-C38E938C236F}" type="datetimeFigureOut">
              <a:rPr lang="en-US" smtClean="0"/>
              <a:t>10/10/12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pic>
        <p:nvPicPr>
          <p:cNvPr id="1026" name="Picture 2" descr="SectionAccentTop.png"/>
          <p:cNvPicPr>
            <a:picLocks noChangeAspect="1" noChangeArrowheads="1"/>
          </p:cNvPicPr>
          <p:nvPr/>
        </p:nvPicPr>
        <p:blipFill>
          <a:blip r:embed="rId2"/>
          <a:srcRect/>
          <a:stretch>
            <a:fillRect/>
          </a:stretch>
        </p:blipFill>
        <p:spPr bwMode="auto">
          <a:xfrm>
            <a:off x="914400" y="1618488"/>
            <a:ext cx="7315200" cy="356382"/>
          </a:xfrm>
          <a:prstGeom prst="rect">
            <a:avLst/>
          </a:prstGeom>
          <a:noFill/>
        </p:spPr>
      </p:pic>
      <p:pic>
        <p:nvPicPr>
          <p:cNvPr id="1027" name="Picture 3" descr="SectionAccentBottom.png"/>
          <p:cNvPicPr>
            <a:picLocks noChangeAspect="1" noChangeArrowheads="1"/>
          </p:cNvPicPr>
          <p:nvPr/>
        </p:nvPicPr>
        <p:blipFill>
          <a:blip r:embed="rId3"/>
          <a:srcRect/>
          <a:stretch>
            <a:fillRect/>
          </a:stretch>
        </p:blipFill>
        <p:spPr bwMode="auto">
          <a:xfrm>
            <a:off x="914400" y="4690872"/>
            <a:ext cx="7315200" cy="356382"/>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3425" indent="-282575">
              <a:defRPr sz="1800"/>
            </a:lvl7pPr>
            <a:lvl8pPr marL="2286000" indent="-282575">
              <a:defRPr sz="1800"/>
            </a:lvl8pPr>
            <a:lvl9pPr marL="2568575" indent="-2825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926106"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5013" indent="-282575">
              <a:defRPr sz="1800"/>
            </a:lvl7pPr>
            <a:lvl8pPr marL="2287588" indent="-282575">
              <a:defRPr sz="1800"/>
            </a:lvl8pPr>
            <a:lvl9pPr marL="2568575" indent="-2809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8EAFA9-7502-42D3-9B79-C38E938C236F}" type="datetimeFigureOut">
              <a:rPr lang="en-US" smtClean="0"/>
              <a:t>10/10/12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181100"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8200"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4163">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5269006"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26106"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8EAFA9-7502-42D3-9B79-C38E938C236F}" type="datetimeFigureOut">
              <a:rPr lang="en-US" smtClean="0"/>
              <a:t>10/10/12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57B0AA-AC8E-4463-ADAC-E87D09B82E4F}" type="slidenum">
              <a:rPr lang="en-US" smtClean="0"/>
              <a:t>‹#›</a:t>
            </a:fld>
            <a:endParaRPr lang="en-US"/>
          </a:p>
        </p:txBody>
      </p:sp>
      <p:pic>
        <p:nvPicPr>
          <p:cNvPr id="2050" name="Picture 2" descr="comparisonRule.png"/>
          <p:cNvPicPr>
            <a:picLocks noChangeAspect="1" noChangeArrowheads="1"/>
          </p:cNvPicPr>
          <p:nvPr/>
        </p:nvPicPr>
        <p:blipFill>
          <a:blip r:embed="rId3"/>
          <a:srcRect/>
          <a:stretch>
            <a:fillRect/>
          </a:stretch>
        </p:blipFill>
        <p:spPr bwMode="auto">
          <a:xfrm>
            <a:off x="1247775" y="2686050"/>
            <a:ext cx="2609850" cy="133350"/>
          </a:xfrm>
          <a:prstGeom prst="rect">
            <a:avLst/>
          </a:prstGeom>
          <a:noFill/>
        </p:spPr>
      </p:pic>
      <p:pic>
        <p:nvPicPr>
          <p:cNvPr id="12" name="Picture 2" descr="comparisonRule.png"/>
          <p:cNvPicPr>
            <a:picLocks noChangeAspect="1" noChangeArrowheads="1"/>
          </p:cNvPicPr>
          <p:nvPr/>
        </p:nvPicPr>
        <p:blipFill>
          <a:blip r:embed="rId3"/>
          <a:srcRect/>
          <a:stretch>
            <a:fillRect/>
          </a:stretch>
        </p:blipFill>
        <p:spPr bwMode="auto">
          <a:xfrm>
            <a:off x="5335681" y="2686050"/>
            <a:ext cx="2609850" cy="133350"/>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8EAFA9-7502-42D3-9B79-C38E938C236F}" type="datetimeFigureOut">
              <a:rPr lang="en-US" smtClean="0"/>
              <a:t>10/10/12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8EAFA9-7502-42D3-9B79-C38E938C236F}" type="datetimeFigureOut">
              <a:rPr lang="en-US" smtClean="0"/>
              <a:t>10/10/12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57B0AA-AC8E-4463-ADAC-E87D09B82E4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3429000" cy="1371600"/>
          </a:xfrm>
        </p:spPr>
        <p:txBody>
          <a:bodyPr anchor="b">
            <a:noAutofit/>
          </a:bodyPr>
          <a:lstStyle>
            <a:lvl1pPr algn="ctr">
              <a:defRPr sz="3600" b="0"/>
            </a:lvl1pPr>
          </a:lstStyle>
          <a:p>
            <a:r>
              <a:rPr lang="en-US" smtClean="0"/>
              <a:t>Click to edit Master title style</a:t>
            </a:r>
            <a:endParaRPr lang="en-US" dirty="0"/>
          </a:p>
        </p:txBody>
      </p:sp>
      <p:sp>
        <p:nvSpPr>
          <p:cNvPr id="3" name="Content Placeholder 2"/>
          <p:cNvSpPr>
            <a:spLocks noGrp="1"/>
          </p:cNvSpPr>
          <p:nvPr>
            <p:ph idx="1"/>
          </p:nvPr>
        </p:nvSpPr>
        <p:spPr>
          <a:xfrm>
            <a:off x="4926106" y="914400"/>
            <a:ext cx="3429000" cy="4815841"/>
          </a:xfrm>
        </p:spPr>
        <p:txBody>
          <a:bodyPr>
            <a:normAutofit/>
          </a:bodyPr>
          <a:lstStyle>
            <a:lvl1pPr marL="341313" indent="-341313">
              <a:defRPr sz="2200"/>
            </a:lvl1pPr>
            <a:lvl2pPr marL="631825" indent="-284163">
              <a:defRPr sz="2000"/>
            </a:lvl2pPr>
            <a:lvl3pPr marL="914400" indent="-284163">
              <a:defRPr sz="1800"/>
            </a:lvl3pPr>
            <a:lvl4pPr marL="1196975" indent="-284163">
              <a:defRPr sz="1800"/>
            </a:lvl4pPr>
            <a:lvl5pPr marL="1487488" indent="-284163">
              <a:defRPr sz="1800"/>
            </a:lvl5pPr>
            <a:lvl6pPr marL="1770063" indent="-284163">
              <a:defRPr sz="1800"/>
            </a:lvl6pPr>
            <a:lvl7pPr marL="2060575" indent="-284163">
              <a:defRPr sz="1800"/>
            </a:lvl7pPr>
            <a:lvl8pPr marL="2344738" indent="-284163">
              <a:defRPr sz="1800"/>
            </a:lvl8pPr>
            <a:lvl9pPr marL="2627313" indent="-2841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8200" y="2667001"/>
            <a:ext cx="3429000" cy="2895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8EAFA9-7502-42D3-9B79-C38E938C236F}" type="datetimeFigureOut">
              <a:rPr lang="en-US" smtClean="0"/>
              <a:t>10/10/12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B0AA-AC8E-4463-ADAC-E87D09B82E4F}" type="slidenum">
              <a:rPr lang="en-US" smtClean="0"/>
              <a:t>‹#›</a:t>
            </a:fld>
            <a:endParaRPr lang="en-US"/>
          </a:p>
        </p:txBody>
      </p:sp>
      <p:pic>
        <p:nvPicPr>
          <p:cNvPr id="3074" name="Picture 2" descr="captionAccent.png"/>
          <p:cNvPicPr>
            <a:picLocks noChangeAspect="1" noChangeArrowheads="1"/>
          </p:cNvPicPr>
          <p:nvPr/>
        </p:nvPicPr>
        <p:blipFill>
          <a:blip r:embed="rId2"/>
          <a:srcRect/>
          <a:stretch>
            <a:fillRect/>
          </a:stretch>
        </p:blipFill>
        <p:spPr bwMode="auto">
          <a:xfrm>
            <a:off x="838200" y="2326341"/>
            <a:ext cx="3429000" cy="240307"/>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interiorEdging.png"/>
          <p:cNvPicPr>
            <a:picLocks noChangeAspect="1"/>
          </p:cNvPicPr>
          <p:nvPr/>
        </p:nvPicPr>
        <p:blipFill>
          <a:blip r:embed="rId16"/>
          <a:stretch>
            <a:fillRect/>
          </a:stretch>
        </p:blipFill>
        <p:spPr>
          <a:xfrm>
            <a:off x="0" y="0"/>
            <a:ext cx="9144000" cy="6858000"/>
          </a:xfrm>
          <a:prstGeom prst="rect">
            <a:avLst/>
          </a:prstGeom>
        </p:spPr>
      </p:pic>
      <p:sp>
        <p:nvSpPr>
          <p:cNvPr id="2" name="Title Placeholder 1"/>
          <p:cNvSpPr>
            <a:spLocks noGrp="1"/>
          </p:cNvSpPr>
          <p:nvPr>
            <p:ph type="title"/>
          </p:nvPr>
        </p:nvSpPr>
        <p:spPr>
          <a:xfrm>
            <a:off x="800100" y="381000"/>
            <a:ext cx="75438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2084294"/>
            <a:ext cx="6949440" cy="36396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553200" y="6118412"/>
            <a:ext cx="2133600" cy="275478"/>
          </a:xfrm>
          <a:prstGeom prst="rect">
            <a:avLst/>
          </a:prstGeom>
        </p:spPr>
        <p:txBody>
          <a:bodyPr vert="horz" lIns="91440" tIns="45720" rIns="91440" bIns="45720" rtlCol="0" anchor="ctr"/>
          <a:lstStyle>
            <a:lvl1pPr algn="r">
              <a:defRPr sz="1200">
                <a:solidFill>
                  <a:schemeClr val="tx1"/>
                </a:solidFill>
              </a:defRPr>
            </a:lvl1pPr>
          </a:lstStyle>
          <a:p>
            <a:fld id="{628EAFA9-7502-42D3-9B79-C38E938C236F}" type="datetimeFigureOut">
              <a:rPr lang="en-US" smtClean="0"/>
              <a:t>10/10/12</a:t>
            </a:fld>
            <a:endParaRPr lang="en-US"/>
          </a:p>
        </p:txBody>
      </p:sp>
      <p:sp>
        <p:nvSpPr>
          <p:cNvPr id="5" name="Footer Placeholder 4"/>
          <p:cNvSpPr>
            <a:spLocks noGrp="1"/>
          </p:cNvSpPr>
          <p:nvPr>
            <p:ph type="ftr" sz="quarter" idx="3"/>
          </p:nvPr>
        </p:nvSpPr>
        <p:spPr>
          <a:xfrm>
            <a:off x="457200" y="6118412"/>
            <a:ext cx="2895600" cy="275478"/>
          </a:xfrm>
          <a:prstGeom prst="rect">
            <a:avLst/>
          </a:prstGeom>
        </p:spPr>
        <p:txBody>
          <a:bodyPr vert="horz" lIns="91440" tIns="45720" rIns="91440" bIns="45720" rtlCol="0" anchor="ctr"/>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4343400" y="6118412"/>
            <a:ext cx="457200" cy="275478"/>
          </a:xfrm>
          <a:prstGeom prst="rect">
            <a:avLst/>
          </a:prstGeom>
        </p:spPr>
        <p:txBody>
          <a:bodyPr vert="horz" lIns="91440" tIns="45720" rIns="91440" bIns="45720" rtlCol="0" anchor="ctr"/>
          <a:lstStyle>
            <a:lvl1pPr algn="ctr">
              <a:defRPr sz="1200">
                <a:solidFill>
                  <a:schemeClr val="tx1"/>
                </a:solidFill>
              </a:defRPr>
            </a:lvl1pPr>
          </a:lstStyle>
          <a:p>
            <a:fld id="{2D57B0AA-AC8E-4463-ADAC-E87D09B82E4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5600" kern="1200">
          <a:solidFill>
            <a:schemeClr val="tx1"/>
          </a:solidFill>
          <a:latin typeface="+mj-lt"/>
          <a:ea typeface="+mj-ea"/>
          <a:cs typeface="+mj-cs"/>
        </a:defRPr>
      </a:lvl1pPr>
    </p:titleStyle>
    <p:bodyStyle>
      <a:lvl1pPr marL="457200" indent="-457200" algn="l" defTabSz="914400" rtl="0" eaLnBrk="1" latinLnBrk="0" hangingPunct="1">
        <a:spcBef>
          <a:spcPts val="2000"/>
        </a:spcBef>
        <a:buSzPct val="10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500"/>
        </a:spcBef>
        <a:buClr>
          <a:schemeClr val="tx1">
            <a:lumMod val="60000"/>
            <a:lumOff val="40000"/>
          </a:schemeClr>
        </a:buClr>
        <a:buSzPct val="10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500"/>
        </a:spcBef>
        <a:buClr>
          <a:schemeClr val="tx1">
            <a:lumMod val="60000"/>
            <a:lumOff val="40000"/>
          </a:schemeClr>
        </a:buClr>
        <a:buSzPct val="100000"/>
        <a:buFont typeface="Wingdings" pitchFamily="2" charset="2"/>
        <a:buChar char=""/>
        <a:defRPr sz="1800" kern="1200">
          <a:solidFill>
            <a:schemeClr val="tx1"/>
          </a:solidFill>
          <a:latin typeface="+mn-lt"/>
          <a:ea typeface="+mn-ea"/>
          <a:cs typeface="+mn-cs"/>
        </a:defRPr>
      </a:lvl4pPr>
      <a:lvl5pPr marL="22860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5pPr>
      <a:lvl6pPr marL="27432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a:solidFill>
            <a:schemeClr val="tx1"/>
          </a:solidFill>
          <a:latin typeface="+mn-lt"/>
          <a:ea typeface="+mn-ea"/>
          <a:cs typeface="+mn-cs"/>
        </a:defRPr>
      </a:lvl6pPr>
      <a:lvl7pPr marL="32004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7pPr>
      <a:lvl8pPr marL="36576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baseline="0">
          <a:solidFill>
            <a:schemeClr val="tx1"/>
          </a:solidFill>
          <a:latin typeface="+mn-lt"/>
          <a:ea typeface="+mn-ea"/>
          <a:cs typeface="+mn-cs"/>
        </a:defRPr>
      </a:lvl8pPr>
      <a:lvl9pPr marL="41148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jpeg"/><Relationship Id="rId3"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 Id="rId3"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2.png"/><Relationship Id="rId3" Type="http://schemas.openxmlformats.org/officeDocument/2006/relationships/image" Target="../media/image3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4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Title IX</a:t>
            </a:r>
            <a:endParaRPr lang="en-US" dirty="0"/>
          </a:p>
        </p:txBody>
      </p:sp>
      <p:sp>
        <p:nvSpPr>
          <p:cNvPr id="3" name="Subtitle 2"/>
          <p:cNvSpPr>
            <a:spLocks noGrp="1"/>
          </p:cNvSpPr>
          <p:nvPr>
            <p:ph type="subTitle" idx="1"/>
          </p:nvPr>
        </p:nvSpPr>
        <p:spPr/>
        <p:txBody>
          <a:bodyPr>
            <a:normAutofit lnSpcReduction="10000"/>
          </a:bodyPr>
          <a:lstStyle/>
          <a:p>
            <a:endParaRPr lang="en-US" dirty="0" smtClean="0"/>
          </a:p>
          <a:p>
            <a:r>
              <a:rPr lang="en-US" dirty="0" smtClean="0"/>
              <a:t>Missoula County Public Schools</a:t>
            </a:r>
          </a:p>
          <a:p>
            <a:r>
              <a:rPr lang="en-US" dirty="0" smtClean="0"/>
              <a:t>Activities Presentation</a:t>
            </a:r>
            <a:endParaRPr lang="en-US" dirty="0"/>
          </a:p>
        </p:txBody>
      </p:sp>
    </p:spTree>
    <p:extLst>
      <p:ext uri="{BB962C8B-B14F-4D97-AF65-F5344CB8AC3E}">
        <p14:creationId xmlns:p14="http://schemas.microsoft.com/office/powerpoint/2010/main" val="2258950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Donations or Private Fundraisers</a:t>
            </a:r>
            <a:endParaRPr lang="en-US" dirty="0"/>
          </a:p>
        </p:txBody>
      </p:sp>
      <p:pic>
        <p:nvPicPr>
          <p:cNvPr id="5" name="Content Placeholder 4"/>
          <p:cNvPicPr>
            <a:picLocks noGrp="1" noChangeAspect="1"/>
          </p:cNvPicPr>
          <p:nvPr>
            <p:ph idx="1"/>
          </p:nvPr>
        </p:nvPicPr>
        <p:blipFill>
          <a:blip r:embed="rId2"/>
          <a:srcRect t="-42922" b="-42922"/>
          <a:stretch>
            <a:fillRect/>
          </a:stretch>
        </p:blipFill>
        <p:spPr>
          <a:xfrm>
            <a:off x="4926013" y="914400"/>
            <a:ext cx="3429000" cy="4816475"/>
          </a:xfrm>
        </p:spPr>
      </p:pic>
      <p:sp>
        <p:nvSpPr>
          <p:cNvPr id="4" name="Text Placeholder 3"/>
          <p:cNvSpPr>
            <a:spLocks noGrp="1"/>
          </p:cNvSpPr>
          <p:nvPr>
            <p:ph type="body" sz="half" idx="2"/>
          </p:nvPr>
        </p:nvSpPr>
        <p:spPr/>
        <p:txBody>
          <a:bodyPr>
            <a:normAutofit/>
          </a:bodyPr>
          <a:lstStyle/>
          <a:p>
            <a:r>
              <a:rPr lang="en-US" sz="2400" dirty="0">
                <a:ea typeface="Calibri"/>
                <a:cs typeface="Times New Roman"/>
              </a:rPr>
              <a:t>If the contribution benefits only teams of one sex, the school district must ensure that teams of the other sex receive equivalent benefits and services</a:t>
            </a:r>
            <a:r>
              <a:rPr lang="en-US" sz="2400" dirty="0"/>
              <a:t> </a:t>
            </a:r>
          </a:p>
        </p:txBody>
      </p:sp>
    </p:spTree>
    <p:extLst>
      <p:ext uri="{BB962C8B-B14F-4D97-AF65-F5344CB8AC3E}">
        <p14:creationId xmlns:p14="http://schemas.microsoft.com/office/powerpoint/2010/main" val="1352497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Allocation of Funds</a:t>
            </a:r>
            <a:endParaRPr lang="en-US" dirty="0"/>
          </a:p>
        </p:txBody>
      </p:sp>
      <p:sp>
        <p:nvSpPr>
          <p:cNvPr id="3" name="Text Placeholder 2"/>
          <p:cNvSpPr>
            <a:spLocks noGrp="1"/>
          </p:cNvSpPr>
          <p:nvPr>
            <p:ph type="body" idx="1"/>
          </p:nvPr>
        </p:nvSpPr>
        <p:spPr/>
        <p:txBody>
          <a:bodyPr/>
          <a:lstStyle/>
          <a:p>
            <a:r>
              <a:rPr lang="en-US" dirty="0" smtClean="0"/>
              <a:t>Equipment and Supplies</a:t>
            </a:r>
            <a:endParaRPr lang="en-US" dirty="0"/>
          </a:p>
        </p:txBody>
      </p:sp>
      <p:pic>
        <p:nvPicPr>
          <p:cNvPr id="7" name="Content Placeholder 6"/>
          <p:cNvPicPr>
            <a:picLocks noGrp="1" noChangeAspect="1"/>
          </p:cNvPicPr>
          <p:nvPr>
            <p:ph sz="half" idx="2"/>
          </p:nvPr>
        </p:nvPicPr>
        <p:blipFill>
          <a:blip r:embed="rId2"/>
          <a:srcRect l="8454" r="8454"/>
          <a:stretch>
            <a:fillRect/>
          </a:stretch>
        </p:blipFill>
        <p:spPr/>
      </p:pic>
      <p:sp>
        <p:nvSpPr>
          <p:cNvPr id="5" name="Text Placeholder 4"/>
          <p:cNvSpPr>
            <a:spLocks noGrp="1"/>
          </p:cNvSpPr>
          <p:nvPr>
            <p:ph type="body" sz="quarter" idx="3"/>
          </p:nvPr>
        </p:nvSpPr>
        <p:spPr/>
        <p:txBody>
          <a:bodyPr/>
          <a:lstStyle/>
          <a:p>
            <a:r>
              <a:rPr lang="en-US" dirty="0" smtClean="0"/>
              <a:t>Facilities</a:t>
            </a:r>
            <a:endParaRPr lang="en-US" dirty="0"/>
          </a:p>
        </p:txBody>
      </p:sp>
      <p:pic>
        <p:nvPicPr>
          <p:cNvPr id="8" name="Content Placeholder 7"/>
          <p:cNvPicPr>
            <a:picLocks noGrp="1" noChangeAspect="1"/>
          </p:cNvPicPr>
          <p:nvPr>
            <p:ph sz="quarter" idx="4"/>
          </p:nvPr>
        </p:nvPicPr>
        <p:blipFill>
          <a:blip r:embed="rId3"/>
          <a:srcRect l="4910" r="4910"/>
          <a:stretch>
            <a:fillRect/>
          </a:stretch>
        </p:blipFill>
        <p:spPr/>
      </p:pic>
    </p:spTree>
    <p:extLst>
      <p:ext uri="{BB962C8B-B14F-4D97-AF65-F5344CB8AC3E}">
        <p14:creationId xmlns:p14="http://schemas.microsoft.com/office/powerpoint/2010/main" val="1056640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Allocation of Funds</a:t>
            </a:r>
            <a:endParaRPr lang="en-US" dirty="0"/>
          </a:p>
        </p:txBody>
      </p:sp>
      <p:sp>
        <p:nvSpPr>
          <p:cNvPr id="3" name="Text Placeholder 2"/>
          <p:cNvSpPr>
            <a:spLocks noGrp="1"/>
          </p:cNvSpPr>
          <p:nvPr>
            <p:ph type="body" idx="1"/>
          </p:nvPr>
        </p:nvSpPr>
        <p:spPr/>
        <p:txBody>
          <a:bodyPr/>
          <a:lstStyle/>
          <a:p>
            <a:r>
              <a:rPr lang="en-US" dirty="0" smtClean="0"/>
              <a:t>Scheduling</a:t>
            </a:r>
            <a:endParaRPr lang="en-US" dirty="0"/>
          </a:p>
        </p:txBody>
      </p:sp>
      <p:pic>
        <p:nvPicPr>
          <p:cNvPr id="7" name="Content Placeholder 6"/>
          <p:cNvPicPr>
            <a:picLocks noGrp="1" noChangeAspect="1"/>
          </p:cNvPicPr>
          <p:nvPr>
            <p:ph sz="half" idx="2"/>
          </p:nvPr>
        </p:nvPicPr>
        <p:blipFill>
          <a:blip r:embed="rId2"/>
          <a:srcRect t="2455" b="2455"/>
          <a:stretch>
            <a:fillRect/>
          </a:stretch>
        </p:blipFill>
        <p:spPr/>
      </p:pic>
      <p:sp>
        <p:nvSpPr>
          <p:cNvPr id="5" name="Text Placeholder 4"/>
          <p:cNvSpPr>
            <a:spLocks noGrp="1"/>
          </p:cNvSpPr>
          <p:nvPr>
            <p:ph type="body" sz="quarter" idx="3"/>
          </p:nvPr>
        </p:nvSpPr>
        <p:spPr/>
        <p:txBody>
          <a:bodyPr/>
          <a:lstStyle/>
          <a:p>
            <a:r>
              <a:rPr lang="en-US" dirty="0" smtClean="0"/>
              <a:t>Coaches</a:t>
            </a:r>
            <a:endParaRPr lang="en-US" dirty="0"/>
          </a:p>
        </p:txBody>
      </p:sp>
      <p:pic>
        <p:nvPicPr>
          <p:cNvPr id="9" name="Content Placeholder 8"/>
          <p:cNvPicPr>
            <a:picLocks noGrp="1" noChangeAspect="1"/>
          </p:cNvPicPr>
          <p:nvPr>
            <p:ph sz="quarter" idx="4"/>
          </p:nvPr>
        </p:nvPicPr>
        <p:blipFill>
          <a:blip r:embed="rId3"/>
          <a:srcRect l="95" r="95"/>
          <a:stretch>
            <a:fillRect/>
          </a:stretch>
        </p:blipFill>
        <p:spPr/>
      </p:pic>
    </p:spTree>
    <p:extLst>
      <p:ext uri="{BB962C8B-B14F-4D97-AF65-F5344CB8AC3E}">
        <p14:creationId xmlns:p14="http://schemas.microsoft.com/office/powerpoint/2010/main" val="2075005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Equalizing Inequalities</a:t>
            </a:r>
            <a:endParaRPr lang="en-US" dirty="0"/>
          </a:p>
        </p:txBody>
      </p:sp>
      <p:sp>
        <p:nvSpPr>
          <p:cNvPr id="3" name="Content Placeholder 2"/>
          <p:cNvSpPr>
            <a:spLocks noGrp="1"/>
          </p:cNvSpPr>
          <p:nvPr>
            <p:ph idx="1"/>
          </p:nvPr>
        </p:nvSpPr>
        <p:spPr/>
        <p:txBody>
          <a:bodyPr/>
          <a:lstStyle/>
          <a:p>
            <a:pPr marL="0" indent="0" algn="ctr">
              <a:buNone/>
            </a:pPr>
            <a:r>
              <a:rPr lang="en-US" dirty="0" smtClean="0"/>
              <a:t>What can a school district do when a donation/fundraiser is designated for only one team?</a:t>
            </a:r>
          </a:p>
          <a:p>
            <a:r>
              <a:rPr lang="en-US" dirty="0" smtClean="0"/>
              <a:t>Refuse the donation</a:t>
            </a:r>
          </a:p>
          <a:p>
            <a:r>
              <a:rPr lang="en-US" dirty="0" smtClean="0"/>
              <a:t>Deposit all money into one fund</a:t>
            </a:r>
          </a:p>
          <a:p>
            <a:r>
              <a:rPr lang="en-US" dirty="0" smtClean="0"/>
              <a:t>Reconfigure allocation of money between teams</a:t>
            </a:r>
          </a:p>
          <a:p>
            <a:r>
              <a:rPr lang="en-US" dirty="0" smtClean="0"/>
              <a:t>Proportional increase/reduction in private and public funds for each team</a:t>
            </a:r>
          </a:p>
          <a:p>
            <a:endParaRPr lang="en-US" dirty="0" smtClean="0"/>
          </a:p>
          <a:p>
            <a:endParaRPr lang="en-US" dirty="0"/>
          </a:p>
        </p:txBody>
      </p:sp>
    </p:spTree>
    <p:extLst>
      <p:ext uri="{BB962C8B-B14F-4D97-AF65-F5344CB8AC3E}">
        <p14:creationId xmlns:p14="http://schemas.microsoft.com/office/powerpoint/2010/main" val="870222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Harassment</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30337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Sexual Harassment?</a:t>
            </a:r>
            <a:endParaRPr lang="en-US" dirty="0"/>
          </a:p>
        </p:txBody>
      </p:sp>
      <p:sp>
        <p:nvSpPr>
          <p:cNvPr id="3" name="Content Placeholder 2"/>
          <p:cNvSpPr>
            <a:spLocks noGrp="1"/>
          </p:cNvSpPr>
          <p:nvPr>
            <p:ph sz="half" idx="1"/>
          </p:nvPr>
        </p:nvSpPr>
        <p:spPr/>
        <p:txBody>
          <a:bodyPr>
            <a:normAutofit/>
          </a:bodyPr>
          <a:lstStyle/>
          <a:p>
            <a:r>
              <a:rPr lang="en-US" sz="3200" dirty="0" smtClean="0"/>
              <a:t>Quid Pro Quo</a:t>
            </a:r>
          </a:p>
          <a:p>
            <a:r>
              <a:rPr lang="en-US" sz="3200" dirty="0" smtClean="0"/>
              <a:t>Hostile Environment</a:t>
            </a:r>
          </a:p>
          <a:p>
            <a:r>
              <a:rPr lang="en-US" sz="3200" dirty="0" smtClean="0"/>
              <a:t>Sexual Violence</a:t>
            </a:r>
            <a:endParaRPr lang="en-US" sz="3200" dirty="0"/>
          </a:p>
        </p:txBody>
      </p:sp>
      <p:pic>
        <p:nvPicPr>
          <p:cNvPr id="10" name="Content Placeholder 9"/>
          <p:cNvPicPr>
            <a:picLocks noGrp="1" noChangeAspect="1"/>
          </p:cNvPicPr>
          <p:nvPr>
            <p:ph sz="half" idx="2"/>
          </p:nvPr>
        </p:nvPicPr>
        <p:blipFill>
          <a:blip r:embed="rId2"/>
          <a:srcRect l="2880" r="2880"/>
          <a:stretch>
            <a:fillRect/>
          </a:stretch>
        </p:blipFill>
        <p:spPr/>
      </p:pic>
    </p:spTree>
    <p:extLst>
      <p:ext uri="{BB962C8B-B14F-4D97-AF65-F5344CB8AC3E}">
        <p14:creationId xmlns:p14="http://schemas.microsoft.com/office/powerpoint/2010/main" val="992956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Quid Pro Quo</a:t>
            </a:r>
            <a:endParaRPr lang="en-US" dirty="0"/>
          </a:p>
        </p:txBody>
      </p:sp>
      <p:pic>
        <p:nvPicPr>
          <p:cNvPr id="5" name="Picture Placeholder 4"/>
          <p:cNvPicPr>
            <a:picLocks noGrp="1" noChangeAspect="1"/>
          </p:cNvPicPr>
          <p:nvPr>
            <p:ph type="pic" idx="1"/>
          </p:nvPr>
        </p:nvPicPr>
        <p:blipFill>
          <a:blip r:embed="rId2"/>
          <a:srcRect l="1599" r="1599"/>
          <a:stretch>
            <a:fillRect/>
          </a:stretch>
        </p:blipFill>
        <p:spPr/>
      </p:pic>
      <p:sp>
        <p:nvSpPr>
          <p:cNvPr id="4" name="Text Placeholder 3"/>
          <p:cNvSpPr>
            <a:spLocks noGrp="1"/>
          </p:cNvSpPr>
          <p:nvPr>
            <p:ph type="body" sz="half" idx="2"/>
          </p:nvPr>
        </p:nvSpPr>
        <p:spPr/>
        <p:txBody>
          <a:bodyPr>
            <a:normAutofit/>
          </a:bodyPr>
          <a:lstStyle/>
          <a:p>
            <a:r>
              <a:rPr lang="en-US" sz="2800" dirty="0" smtClean="0"/>
              <a:t>Conditioning a student’s participation or educational decision on the student’s submission to unwelcome advances</a:t>
            </a:r>
            <a:endParaRPr lang="en-US" sz="2800" dirty="0"/>
          </a:p>
        </p:txBody>
      </p:sp>
    </p:spTree>
    <p:extLst>
      <p:ext uri="{BB962C8B-B14F-4D97-AF65-F5344CB8AC3E}">
        <p14:creationId xmlns:p14="http://schemas.microsoft.com/office/powerpoint/2010/main" val="28683982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Hostile Environment</a:t>
            </a:r>
            <a:endParaRPr lang="en-US" dirty="0"/>
          </a:p>
        </p:txBody>
      </p:sp>
      <p:pic>
        <p:nvPicPr>
          <p:cNvPr id="6" name="Picture Placeholder 5"/>
          <p:cNvPicPr>
            <a:picLocks noGrp="1" noChangeAspect="1"/>
          </p:cNvPicPr>
          <p:nvPr>
            <p:ph type="pic" idx="1"/>
          </p:nvPr>
        </p:nvPicPr>
        <p:blipFill>
          <a:blip r:embed="rId2"/>
          <a:srcRect l="28488" r="28488"/>
          <a:stretch>
            <a:fillRect/>
          </a:stretch>
        </p:blipFill>
        <p:spPr/>
      </p:pic>
      <p:sp>
        <p:nvSpPr>
          <p:cNvPr id="4" name="Text Placeholder 3"/>
          <p:cNvSpPr>
            <a:spLocks noGrp="1"/>
          </p:cNvSpPr>
          <p:nvPr>
            <p:ph type="body" sz="half" idx="2"/>
          </p:nvPr>
        </p:nvSpPr>
        <p:spPr/>
        <p:txBody>
          <a:bodyPr/>
          <a:lstStyle/>
          <a:p>
            <a:endParaRPr lang="en-US" sz="3200" dirty="0" smtClean="0"/>
          </a:p>
          <a:p>
            <a:r>
              <a:rPr lang="en-US" sz="3200" dirty="0" smtClean="0"/>
              <a:t>Severe</a:t>
            </a:r>
          </a:p>
          <a:p>
            <a:r>
              <a:rPr lang="en-US" sz="3200" dirty="0" smtClean="0"/>
              <a:t>Persistent</a:t>
            </a:r>
          </a:p>
          <a:p>
            <a:r>
              <a:rPr lang="en-US" sz="3200" dirty="0" smtClean="0"/>
              <a:t>Pervasive</a:t>
            </a:r>
          </a:p>
          <a:p>
            <a:pPr marL="285750" indent="-285750" algn="l">
              <a:buFont typeface="Arial"/>
              <a:buChar char="•"/>
            </a:pPr>
            <a:endParaRPr lang="en-US" dirty="0"/>
          </a:p>
        </p:txBody>
      </p:sp>
    </p:spTree>
    <p:extLst>
      <p:ext uri="{BB962C8B-B14F-4D97-AF65-F5344CB8AC3E}">
        <p14:creationId xmlns:p14="http://schemas.microsoft.com/office/powerpoint/2010/main" val="13302367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Violence</a:t>
            </a:r>
            <a:endParaRPr lang="en-US" dirty="0"/>
          </a:p>
        </p:txBody>
      </p:sp>
      <p:pic>
        <p:nvPicPr>
          <p:cNvPr id="5" name="Picture Placeholder 4"/>
          <p:cNvPicPr>
            <a:picLocks noGrp="1" noChangeAspect="1"/>
          </p:cNvPicPr>
          <p:nvPr>
            <p:ph type="pic" idx="1"/>
          </p:nvPr>
        </p:nvPicPr>
        <p:blipFill>
          <a:blip r:embed="rId2"/>
          <a:srcRect l="28362" r="28362"/>
          <a:stretch>
            <a:fillRect/>
          </a:stretch>
        </p:blipFill>
        <p:spPr/>
      </p:pic>
      <p:sp>
        <p:nvSpPr>
          <p:cNvPr id="4" name="Text Placeholder 3"/>
          <p:cNvSpPr>
            <a:spLocks noGrp="1"/>
          </p:cNvSpPr>
          <p:nvPr>
            <p:ph type="body" sz="half" idx="2"/>
          </p:nvPr>
        </p:nvSpPr>
        <p:spPr/>
        <p:txBody>
          <a:bodyPr>
            <a:normAutofit/>
          </a:bodyPr>
          <a:lstStyle/>
          <a:p>
            <a:r>
              <a:rPr lang="en-US" sz="2800" dirty="0" smtClean="0"/>
              <a:t>Physical sexual acts perpetrated against a person’s will or where a person is incapable of giving consent</a:t>
            </a:r>
            <a:endParaRPr lang="en-US" sz="2800" dirty="0"/>
          </a:p>
        </p:txBody>
      </p:sp>
    </p:spTree>
    <p:extLst>
      <p:ext uri="{BB962C8B-B14F-4D97-AF65-F5344CB8AC3E}">
        <p14:creationId xmlns:p14="http://schemas.microsoft.com/office/powerpoint/2010/main" val="2415189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protected?</a:t>
            </a:r>
            <a:endParaRPr lang="en-US" dirty="0"/>
          </a:p>
        </p:txBody>
      </p:sp>
      <p:sp>
        <p:nvSpPr>
          <p:cNvPr id="3" name="Content Placeholder 2"/>
          <p:cNvSpPr>
            <a:spLocks noGrp="1"/>
          </p:cNvSpPr>
          <p:nvPr>
            <p:ph sz="half" idx="1"/>
          </p:nvPr>
        </p:nvSpPr>
        <p:spPr/>
        <p:txBody>
          <a:bodyPr/>
          <a:lstStyle/>
          <a:p>
            <a:r>
              <a:rPr lang="en-US" sz="2800" dirty="0" smtClean="0"/>
              <a:t> Males and Females </a:t>
            </a:r>
          </a:p>
          <a:p>
            <a:r>
              <a:rPr lang="en-US" sz="2800" dirty="0" smtClean="0"/>
              <a:t> Sexual harassment can occur between members of the same or opposite sex</a:t>
            </a:r>
          </a:p>
          <a:p>
            <a:pPr marL="0" indent="0">
              <a:buNone/>
            </a:pPr>
            <a:endParaRPr lang="en-US" dirty="0"/>
          </a:p>
        </p:txBody>
      </p:sp>
      <p:sp>
        <p:nvSpPr>
          <p:cNvPr id="5" name="Content Placeholder 4"/>
          <p:cNvSpPr>
            <a:spLocks noGrp="1"/>
          </p:cNvSpPr>
          <p:nvPr>
            <p:ph sz="half" idx="2"/>
          </p:nvPr>
        </p:nvSpPr>
        <p:spPr/>
        <p:txBody>
          <a:bodyPr/>
          <a:lstStyle/>
          <a:p>
            <a:pPr marL="0" indent="0">
              <a:buNone/>
            </a:pPr>
            <a:endParaRPr lang="en-US" dirty="0"/>
          </a:p>
        </p:txBody>
      </p:sp>
      <p:pic>
        <p:nvPicPr>
          <p:cNvPr id="4" name="Picture 3"/>
          <p:cNvPicPr>
            <a:picLocks noChangeAspect="1"/>
          </p:cNvPicPr>
          <p:nvPr/>
        </p:nvPicPr>
        <p:blipFill>
          <a:blip r:embed="rId2"/>
          <a:stretch>
            <a:fillRect/>
          </a:stretch>
        </p:blipFill>
        <p:spPr>
          <a:xfrm>
            <a:off x="4926106" y="1941740"/>
            <a:ext cx="3099806" cy="4053716"/>
          </a:xfrm>
          <a:prstGeom prst="rect">
            <a:avLst/>
          </a:prstGeom>
        </p:spPr>
      </p:pic>
    </p:spTree>
    <p:extLst>
      <p:ext uri="{BB962C8B-B14F-4D97-AF65-F5344CB8AC3E}">
        <p14:creationId xmlns:p14="http://schemas.microsoft.com/office/powerpoint/2010/main" val="2095092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IX Generally</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025205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Orientation</a:t>
            </a:r>
            <a:endParaRPr lang="en-US" dirty="0"/>
          </a:p>
        </p:txBody>
      </p:sp>
      <p:sp>
        <p:nvSpPr>
          <p:cNvPr id="3" name="Content Placeholder 2"/>
          <p:cNvSpPr>
            <a:spLocks noGrp="1"/>
          </p:cNvSpPr>
          <p:nvPr>
            <p:ph sz="half" idx="1"/>
          </p:nvPr>
        </p:nvSpPr>
        <p:spPr/>
        <p:txBody>
          <a:bodyPr>
            <a:normAutofit/>
          </a:bodyPr>
          <a:lstStyle/>
          <a:p>
            <a:pPr marL="0" indent="0">
              <a:buNone/>
            </a:pPr>
            <a:r>
              <a:rPr lang="en-US" sz="2800" dirty="0" smtClean="0"/>
              <a:t>Sexual orientation is not a protected class</a:t>
            </a:r>
          </a:p>
          <a:p>
            <a:pPr marL="0" indent="0">
              <a:buNone/>
            </a:pPr>
            <a:r>
              <a:rPr lang="en-US" sz="2800" dirty="0" smtClean="0"/>
              <a:t>But . . .	</a:t>
            </a:r>
          </a:p>
        </p:txBody>
      </p:sp>
      <p:sp>
        <p:nvSpPr>
          <p:cNvPr id="4" name="Content Placeholder 3"/>
          <p:cNvSpPr>
            <a:spLocks noGrp="1"/>
          </p:cNvSpPr>
          <p:nvPr>
            <p:ph sz="half" idx="2"/>
          </p:nvPr>
        </p:nvSpPr>
        <p:spPr/>
        <p:txBody>
          <a:bodyPr>
            <a:normAutofit/>
          </a:bodyPr>
          <a:lstStyle/>
          <a:p>
            <a:pPr marL="0" indent="0">
              <a:buNone/>
            </a:pPr>
            <a:r>
              <a:rPr lang="en-US" sz="2800" dirty="0" smtClean="0"/>
              <a:t>Students targeting another student because of his or her sexual orientation through making sexual advances is prohibited</a:t>
            </a:r>
            <a:endParaRPr lang="en-US" sz="2800" dirty="0"/>
          </a:p>
        </p:txBody>
      </p:sp>
    </p:spTree>
    <p:extLst>
      <p:ext uri="{BB962C8B-B14F-4D97-AF65-F5344CB8AC3E}">
        <p14:creationId xmlns:p14="http://schemas.microsoft.com/office/powerpoint/2010/main" val="357310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Gender-Based Discrimination and Harassment</a:t>
            </a:r>
            <a:endParaRPr lang="en-US" dirty="0"/>
          </a:p>
        </p:txBody>
      </p:sp>
      <p:sp>
        <p:nvSpPr>
          <p:cNvPr id="5" name="Content Placeholder 4"/>
          <p:cNvSpPr>
            <a:spLocks noGrp="1"/>
          </p:cNvSpPr>
          <p:nvPr>
            <p:ph idx="1"/>
          </p:nvPr>
        </p:nvSpPr>
        <p:spPr/>
        <p:txBody>
          <a:bodyPr>
            <a:normAutofit/>
          </a:bodyPr>
          <a:lstStyle/>
          <a:p>
            <a:endParaRPr lang="en-US" sz="2800" dirty="0" smtClean="0"/>
          </a:p>
          <a:p>
            <a:r>
              <a:rPr lang="en-US" sz="2800" dirty="0" smtClean="0"/>
              <a:t>Non-sexual discrimination or harassment because of a person’s sex</a:t>
            </a:r>
          </a:p>
          <a:p>
            <a:r>
              <a:rPr lang="en-US" sz="2800" dirty="0" smtClean="0"/>
              <a:t>Based on a person’s nonconformity with gender stereotypes</a:t>
            </a:r>
            <a:endParaRPr lang="en-US" sz="2800" dirty="0"/>
          </a:p>
        </p:txBody>
      </p:sp>
      <p:sp>
        <p:nvSpPr>
          <p:cNvPr id="6" name="Text Placeholder 5"/>
          <p:cNvSpPr>
            <a:spLocks noGrp="1"/>
          </p:cNvSpPr>
          <p:nvPr>
            <p:ph type="body" sz="half" idx="2"/>
          </p:nvPr>
        </p:nvSpPr>
        <p:spPr/>
        <p:txBody>
          <a:bodyPr/>
          <a:lstStyle/>
          <a:p>
            <a:endParaRPr lang="en-US" dirty="0"/>
          </a:p>
        </p:txBody>
      </p:sp>
      <p:pic>
        <p:nvPicPr>
          <p:cNvPr id="7" name="Picture 6"/>
          <p:cNvPicPr>
            <a:picLocks noChangeAspect="1"/>
          </p:cNvPicPr>
          <p:nvPr/>
        </p:nvPicPr>
        <p:blipFill>
          <a:blip r:embed="rId2"/>
          <a:stretch>
            <a:fillRect/>
          </a:stretch>
        </p:blipFill>
        <p:spPr>
          <a:xfrm>
            <a:off x="838200" y="2790854"/>
            <a:ext cx="1947438" cy="1956131"/>
          </a:xfrm>
          <a:prstGeom prst="rect">
            <a:avLst/>
          </a:prstGeom>
        </p:spPr>
      </p:pic>
      <p:pic>
        <p:nvPicPr>
          <p:cNvPr id="8" name="Picture 7"/>
          <p:cNvPicPr>
            <a:picLocks noChangeAspect="1"/>
          </p:cNvPicPr>
          <p:nvPr/>
        </p:nvPicPr>
        <p:blipFill>
          <a:blip r:embed="rId3"/>
          <a:stretch>
            <a:fillRect/>
          </a:stretch>
        </p:blipFill>
        <p:spPr>
          <a:xfrm>
            <a:off x="3058791" y="2790854"/>
            <a:ext cx="1589212" cy="2447386"/>
          </a:xfrm>
          <a:prstGeom prst="rect">
            <a:avLst/>
          </a:prstGeom>
        </p:spPr>
      </p:pic>
    </p:spTree>
    <p:extLst>
      <p:ext uri="{BB962C8B-B14F-4D97-AF65-F5344CB8AC3E}">
        <p14:creationId xmlns:p14="http://schemas.microsoft.com/office/powerpoint/2010/main" val="3417916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Pregnant and Parenting Students</a:t>
            </a:r>
            <a:endParaRPr lang="en-US" dirty="0"/>
          </a:p>
        </p:txBody>
      </p:sp>
      <p:sp>
        <p:nvSpPr>
          <p:cNvPr id="3" name="Content Placeholder 2"/>
          <p:cNvSpPr>
            <a:spLocks noGrp="1"/>
          </p:cNvSpPr>
          <p:nvPr>
            <p:ph sz="half" idx="1"/>
          </p:nvPr>
        </p:nvSpPr>
        <p:spPr/>
        <p:txBody>
          <a:bodyPr/>
          <a:lstStyle/>
          <a:p>
            <a:r>
              <a:rPr lang="en-US" dirty="0" smtClean="0"/>
              <a:t>Female students cannot be treated differently because they are pregnant</a:t>
            </a:r>
          </a:p>
          <a:p>
            <a:r>
              <a:rPr lang="en-US" dirty="0" smtClean="0"/>
              <a:t>Male and female students cannot be denied educational benefits because they are parents</a:t>
            </a:r>
            <a:endParaRPr lang="en-US" dirty="0"/>
          </a:p>
        </p:txBody>
      </p:sp>
      <p:pic>
        <p:nvPicPr>
          <p:cNvPr id="5" name="Content Placeholder 4"/>
          <p:cNvPicPr>
            <a:picLocks noGrp="1" noChangeAspect="1"/>
          </p:cNvPicPr>
          <p:nvPr>
            <p:ph sz="half" idx="2"/>
          </p:nvPr>
        </p:nvPicPr>
        <p:blipFill>
          <a:blip r:embed="rId2"/>
          <a:srcRect l="70" r="70"/>
          <a:stretch>
            <a:fillRect/>
          </a:stretch>
        </p:blipFill>
        <p:spPr/>
      </p:pic>
    </p:spTree>
    <p:extLst>
      <p:ext uri="{BB962C8B-B14F-4D97-AF65-F5344CB8AC3E}">
        <p14:creationId xmlns:p14="http://schemas.microsoft.com/office/powerpoint/2010/main" val="9931727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Liability Considerations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878615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Sexual Harassment by Employees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Agency principles of delegation of authority or authorization of another person</a:t>
            </a:r>
          </a:p>
          <a:p>
            <a:r>
              <a:rPr lang="en-US" dirty="0" smtClean="0"/>
              <a:t>Liability can apply where employee :</a:t>
            </a:r>
          </a:p>
          <a:p>
            <a:pPr lvl="1"/>
            <a:r>
              <a:rPr lang="en-US" dirty="0" smtClean="0"/>
              <a:t>Acts with</a:t>
            </a:r>
            <a:r>
              <a:rPr lang="en-US" dirty="0"/>
              <a:t> </a:t>
            </a:r>
            <a:r>
              <a:rPr lang="en-US" dirty="0" smtClean="0"/>
              <a:t>apparent authority</a:t>
            </a:r>
          </a:p>
          <a:p>
            <a:pPr lvl="1"/>
            <a:r>
              <a:rPr lang="en-US" dirty="0" smtClean="0"/>
              <a:t>Aided in carrying out sexual harassment by position of authority</a:t>
            </a:r>
          </a:p>
        </p:txBody>
      </p:sp>
      <p:pic>
        <p:nvPicPr>
          <p:cNvPr id="5" name="Content Placeholder 4"/>
          <p:cNvPicPr>
            <a:picLocks noGrp="1" noChangeAspect="1"/>
          </p:cNvPicPr>
          <p:nvPr>
            <p:ph sz="half" idx="2"/>
          </p:nvPr>
        </p:nvPicPr>
        <p:blipFill>
          <a:blip r:embed="rId2"/>
          <a:srcRect l="6665" r="6665"/>
          <a:stretch>
            <a:fillRect/>
          </a:stretch>
        </p:blipFill>
        <p:spPr/>
      </p:pic>
    </p:spTree>
    <p:extLst>
      <p:ext uri="{BB962C8B-B14F-4D97-AF65-F5344CB8AC3E}">
        <p14:creationId xmlns:p14="http://schemas.microsoft.com/office/powerpoint/2010/main" val="13726729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Sexual Harassment by Peers or Third Parties</a:t>
            </a:r>
            <a:endParaRPr lang="en-US" dirty="0"/>
          </a:p>
        </p:txBody>
      </p:sp>
      <p:sp>
        <p:nvSpPr>
          <p:cNvPr id="3" name="Content Placeholder 2"/>
          <p:cNvSpPr>
            <a:spLocks noGrp="1"/>
          </p:cNvSpPr>
          <p:nvPr>
            <p:ph sz="half" idx="1"/>
          </p:nvPr>
        </p:nvSpPr>
        <p:spPr/>
        <p:txBody>
          <a:bodyPr>
            <a:normAutofit/>
          </a:bodyPr>
          <a:lstStyle/>
          <a:p>
            <a:r>
              <a:rPr lang="en-US" sz="2400" dirty="0" smtClean="0"/>
              <a:t>Hostile environment</a:t>
            </a:r>
          </a:p>
          <a:p>
            <a:r>
              <a:rPr lang="en-US" sz="2400" dirty="0" smtClean="0"/>
              <a:t>School knew or should have known of harassment</a:t>
            </a:r>
          </a:p>
          <a:p>
            <a:r>
              <a:rPr lang="en-US" sz="2400" dirty="0" smtClean="0"/>
              <a:t>School fails to take immediate and appropriate corrective action</a:t>
            </a:r>
            <a:endParaRPr lang="en-US" sz="2400" dirty="0"/>
          </a:p>
        </p:txBody>
      </p:sp>
      <p:pic>
        <p:nvPicPr>
          <p:cNvPr id="5" name="Content Placeholder 4"/>
          <p:cNvPicPr>
            <a:picLocks noGrp="1" noChangeAspect="1"/>
          </p:cNvPicPr>
          <p:nvPr>
            <p:ph sz="half" idx="2"/>
          </p:nvPr>
        </p:nvPicPr>
        <p:blipFill>
          <a:blip r:embed="rId2"/>
          <a:srcRect l="14523" r="14523"/>
          <a:stretch>
            <a:fillRect/>
          </a:stretch>
        </p:blipFill>
        <p:spPr/>
      </p:pic>
    </p:spTree>
    <p:extLst>
      <p:ext uri="{BB962C8B-B14F-4D97-AF65-F5344CB8AC3E}">
        <p14:creationId xmlns:p14="http://schemas.microsoft.com/office/powerpoint/2010/main" val="14784139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 of Grievance Procedures</a:t>
            </a:r>
            <a:endParaRPr lang="en-US" dirty="0"/>
          </a:p>
        </p:txBody>
      </p:sp>
      <p:sp>
        <p:nvSpPr>
          <p:cNvPr id="3" name="Content Placeholder 2"/>
          <p:cNvSpPr>
            <a:spLocks noGrp="1"/>
          </p:cNvSpPr>
          <p:nvPr>
            <p:ph idx="1"/>
          </p:nvPr>
        </p:nvSpPr>
        <p:spPr/>
        <p:txBody>
          <a:bodyPr>
            <a:noAutofit/>
          </a:bodyPr>
          <a:lstStyle/>
          <a:p>
            <a:r>
              <a:rPr lang="en-US" sz="2800" dirty="0" smtClean="0"/>
              <a:t>Grievance procedures required</a:t>
            </a:r>
          </a:p>
          <a:p>
            <a:r>
              <a:rPr lang="en-US" sz="2800" dirty="0" smtClean="0"/>
              <a:t>Must provide for prompt and equitable resolution</a:t>
            </a:r>
          </a:p>
          <a:p>
            <a:r>
              <a:rPr lang="en-US" sz="2800" dirty="0" smtClean="0"/>
              <a:t>Provide clear mechanism of reporting and investigation</a:t>
            </a:r>
          </a:p>
          <a:p>
            <a:r>
              <a:rPr lang="en-US" sz="2800" dirty="0"/>
              <a:t>Failure to adopt and </a:t>
            </a:r>
            <a:r>
              <a:rPr lang="en-US" sz="2800" dirty="0" smtClean="0"/>
              <a:t>implement</a:t>
            </a:r>
            <a:r>
              <a:rPr lang="en-US" sz="2800" dirty="0"/>
              <a:t> </a:t>
            </a:r>
            <a:r>
              <a:rPr lang="en-US" sz="2800" dirty="0" smtClean="0"/>
              <a:t>can result in liability </a:t>
            </a:r>
            <a:endParaRPr lang="en-US" sz="2800" dirty="0"/>
          </a:p>
        </p:txBody>
      </p:sp>
    </p:spTree>
    <p:extLst>
      <p:ext uri="{BB962C8B-B14F-4D97-AF65-F5344CB8AC3E}">
        <p14:creationId xmlns:p14="http://schemas.microsoft.com/office/powerpoint/2010/main" val="18791892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Amendment Considerations</a:t>
            </a:r>
            <a:endParaRPr lang="en-US" dirty="0"/>
          </a:p>
        </p:txBody>
      </p:sp>
      <p:pic>
        <p:nvPicPr>
          <p:cNvPr id="6" name="Content Placeholder 5"/>
          <p:cNvPicPr>
            <a:picLocks noGrp="1" noChangeAspect="1"/>
          </p:cNvPicPr>
          <p:nvPr>
            <p:ph idx="1"/>
          </p:nvPr>
        </p:nvPicPr>
        <p:blipFill>
          <a:blip r:embed="rId2"/>
          <a:srcRect l="26398" r="26398"/>
          <a:stretch>
            <a:fillRect/>
          </a:stretch>
        </p:blipFill>
        <p:spPr/>
      </p:pic>
      <p:sp>
        <p:nvSpPr>
          <p:cNvPr id="4" name="Text Placeholder 3"/>
          <p:cNvSpPr>
            <a:spLocks noGrp="1"/>
          </p:cNvSpPr>
          <p:nvPr>
            <p:ph type="body" sz="half" idx="2"/>
          </p:nvPr>
        </p:nvSpPr>
        <p:spPr/>
        <p:txBody>
          <a:bodyPr>
            <a:normAutofit/>
          </a:bodyPr>
          <a:lstStyle/>
          <a:p>
            <a:r>
              <a:rPr lang="en-US" sz="2400" dirty="0" smtClean="0"/>
              <a:t>Title IX is intended to protect students from sex discrimination, not to regulate content of speech . . . Speech alone may not be sufficient to create hostile environment</a:t>
            </a:r>
            <a:endParaRPr lang="en-US" sz="2400" dirty="0"/>
          </a:p>
        </p:txBody>
      </p:sp>
    </p:spTree>
    <p:extLst>
      <p:ext uri="{BB962C8B-B14F-4D97-AF65-F5344CB8AC3E}">
        <p14:creationId xmlns:p14="http://schemas.microsoft.com/office/powerpoint/2010/main" val="480824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Suggestions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123071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Limiting Claims at the District Level</a:t>
            </a:r>
            <a:endParaRPr lang="en-US" dirty="0"/>
          </a:p>
        </p:txBody>
      </p:sp>
      <p:sp>
        <p:nvSpPr>
          <p:cNvPr id="3" name="Content Placeholder 2"/>
          <p:cNvSpPr>
            <a:spLocks noGrp="1"/>
          </p:cNvSpPr>
          <p:nvPr>
            <p:ph idx="1"/>
          </p:nvPr>
        </p:nvSpPr>
        <p:spPr/>
        <p:txBody>
          <a:bodyPr numCol="2">
            <a:normAutofit fontScale="77500" lnSpcReduction="20000"/>
          </a:bodyPr>
          <a:lstStyle/>
          <a:p>
            <a:r>
              <a:rPr lang="en-US" sz="2300" dirty="0" smtClean="0"/>
              <a:t>Adoption of anti-harassment policy</a:t>
            </a:r>
          </a:p>
          <a:p>
            <a:r>
              <a:rPr lang="en-US" sz="2300" dirty="0" smtClean="0"/>
              <a:t>Distribute policy to staff, students, and members of the public</a:t>
            </a:r>
          </a:p>
          <a:p>
            <a:r>
              <a:rPr lang="en-US" sz="2300" dirty="0" smtClean="0"/>
              <a:t>Address complaints in a gender-neutral manner</a:t>
            </a:r>
          </a:p>
          <a:p>
            <a:r>
              <a:rPr lang="en-US" sz="2300" dirty="0" smtClean="0"/>
              <a:t>Implement policy by responding promptly and appropriately</a:t>
            </a:r>
          </a:p>
          <a:p>
            <a:pPr marL="0" indent="0">
              <a:buNone/>
            </a:pPr>
            <a:endParaRPr lang="en-US" sz="2300" dirty="0"/>
          </a:p>
          <a:p>
            <a:r>
              <a:rPr lang="en-US" sz="2300" dirty="0" smtClean="0"/>
              <a:t>Report complaints to the appropriate authorities </a:t>
            </a:r>
          </a:p>
          <a:p>
            <a:r>
              <a:rPr lang="en-US" sz="2300" dirty="0" smtClean="0"/>
              <a:t>Investigate complaints in prompt and objective manner </a:t>
            </a:r>
          </a:p>
          <a:p>
            <a:r>
              <a:rPr lang="en-US" sz="2300" dirty="0" smtClean="0"/>
              <a:t>Ensure that the rights of all individuals involved – harassers, victims, and witnesses – are protected</a:t>
            </a:r>
          </a:p>
          <a:p>
            <a:r>
              <a:rPr lang="en-US" sz="2300" dirty="0"/>
              <a:t>Discipline students and staff determined to have engaged in sexual harassment</a:t>
            </a:r>
          </a:p>
          <a:p>
            <a:endParaRPr lang="en-US" dirty="0"/>
          </a:p>
        </p:txBody>
      </p:sp>
    </p:spTree>
    <p:extLst>
      <p:ext uri="{BB962C8B-B14F-4D97-AF65-F5344CB8AC3E}">
        <p14:creationId xmlns:p14="http://schemas.microsoft.com/office/powerpoint/2010/main" val="1160329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Title IX?</a:t>
            </a:r>
            <a:endParaRPr lang="en-US" dirty="0"/>
          </a:p>
        </p:txBody>
      </p:sp>
      <p:sp>
        <p:nvSpPr>
          <p:cNvPr id="6" name="Text Placeholder 5"/>
          <p:cNvSpPr>
            <a:spLocks noGrp="1"/>
          </p:cNvSpPr>
          <p:nvPr>
            <p:ph type="body" sz="half" idx="2"/>
          </p:nvPr>
        </p:nvSpPr>
        <p:spPr/>
        <p:txBody>
          <a:bodyPr>
            <a:normAutofit/>
          </a:bodyPr>
          <a:lstStyle/>
          <a:p>
            <a:r>
              <a:rPr lang="en-US" dirty="0"/>
              <a:t>“No person in the United States shall, on the basis of sex, be excluded from participation in, be denied the benefits of, or be subjected to discrimination under any education program or activity receiving Federal financial assistance.” </a:t>
            </a:r>
          </a:p>
        </p:txBody>
      </p:sp>
      <p:pic>
        <p:nvPicPr>
          <p:cNvPr id="13" name="Picture Placeholder 12"/>
          <p:cNvPicPr>
            <a:picLocks noGrp="1" noChangeAspect="1"/>
          </p:cNvPicPr>
          <p:nvPr>
            <p:ph type="pic" idx="1"/>
          </p:nvPr>
        </p:nvPicPr>
        <p:blipFill>
          <a:blip r:embed="rId2"/>
          <a:srcRect l="28527" r="28527"/>
          <a:stretch>
            <a:fillRect/>
          </a:stretch>
        </p:blipFill>
        <p:spPr/>
      </p:pic>
    </p:spTree>
    <p:extLst>
      <p:ext uri="{BB962C8B-B14F-4D97-AF65-F5344CB8AC3E}">
        <p14:creationId xmlns:p14="http://schemas.microsoft.com/office/powerpoint/2010/main" val="1634462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Preventing Harassment</a:t>
            </a:r>
            <a:endParaRPr lang="en-US" dirty="0"/>
          </a:p>
        </p:txBody>
      </p:sp>
      <p:sp>
        <p:nvSpPr>
          <p:cNvPr id="3" name="Content Placeholder 2"/>
          <p:cNvSpPr>
            <a:spLocks noGrp="1"/>
          </p:cNvSpPr>
          <p:nvPr>
            <p:ph sz="half" idx="1"/>
          </p:nvPr>
        </p:nvSpPr>
        <p:spPr/>
        <p:txBody>
          <a:bodyPr/>
          <a:lstStyle/>
          <a:p>
            <a:r>
              <a:rPr lang="en-US" dirty="0" smtClean="0"/>
              <a:t>Avoid suggestive or sexual materials</a:t>
            </a:r>
          </a:p>
          <a:p>
            <a:r>
              <a:rPr lang="en-US" dirty="0" smtClean="0"/>
              <a:t>Avoid too much familiarity </a:t>
            </a:r>
          </a:p>
          <a:p>
            <a:r>
              <a:rPr lang="en-US" dirty="0" smtClean="0"/>
              <a:t>Be aware of gender-related language</a:t>
            </a:r>
          </a:p>
          <a:p>
            <a:r>
              <a:rPr lang="en-US" dirty="0" smtClean="0"/>
              <a:t>Be aware of non-</a:t>
            </a:r>
            <a:r>
              <a:rPr lang="en-US" dirty="0" err="1" smtClean="0"/>
              <a:t>verbals</a:t>
            </a:r>
            <a:endParaRPr lang="en-US" dirty="0" smtClean="0"/>
          </a:p>
          <a:p>
            <a:r>
              <a:rPr lang="en-US" dirty="0" smtClean="0"/>
              <a:t>Avoid terms of endearment</a:t>
            </a:r>
            <a:endParaRPr lang="en-US" dirty="0"/>
          </a:p>
        </p:txBody>
      </p:sp>
      <p:pic>
        <p:nvPicPr>
          <p:cNvPr id="10" name="Content Placeholder 9"/>
          <p:cNvPicPr>
            <a:picLocks noGrp="1" noChangeAspect="1"/>
          </p:cNvPicPr>
          <p:nvPr>
            <p:ph sz="half" idx="2"/>
          </p:nvPr>
        </p:nvPicPr>
        <p:blipFill>
          <a:blip r:embed="rId2"/>
          <a:srcRect l="14660" r="14660"/>
          <a:stretch>
            <a:fillRect/>
          </a:stretch>
        </p:blipFill>
        <p:spPr/>
      </p:pic>
    </p:spTree>
    <p:extLst>
      <p:ext uri="{BB962C8B-B14F-4D97-AF65-F5344CB8AC3E}">
        <p14:creationId xmlns:p14="http://schemas.microsoft.com/office/powerpoint/2010/main" val="14555824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Preventing Harassment</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Be aware of personal space</a:t>
            </a:r>
          </a:p>
          <a:p>
            <a:r>
              <a:rPr lang="en-US" dirty="0" smtClean="0"/>
              <a:t>Avoid conversations about intimate subjects</a:t>
            </a:r>
          </a:p>
          <a:p>
            <a:r>
              <a:rPr lang="en-US" dirty="0" smtClean="0"/>
              <a:t>Avoid compliments about intimate or personal areas</a:t>
            </a:r>
          </a:p>
          <a:p>
            <a:r>
              <a:rPr lang="en-US" dirty="0" smtClean="0"/>
              <a:t>Be aware of emails and voice mails</a:t>
            </a:r>
          </a:p>
          <a:p>
            <a:r>
              <a:rPr lang="en-US" dirty="0" smtClean="0"/>
              <a:t>Rules apply even when travelling or outside of work</a:t>
            </a:r>
            <a:endParaRPr lang="en-US" dirty="0"/>
          </a:p>
        </p:txBody>
      </p:sp>
      <p:pic>
        <p:nvPicPr>
          <p:cNvPr id="5" name="Content Placeholder 4"/>
          <p:cNvPicPr>
            <a:picLocks noGrp="1" noChangeAspect="1"/>
          </p:cNvPicPr>
          <p:nvPr>
            <p:ph sz="half" idx="1"/>
          </p:nvPr>
        </p:nvPicPr>
        <p:blipFill>
          <a:blip r:embed="rId2"/>
          <a:srcRect l="2880" r="2880"/>
          <a:stretch>
            <a:fillRect/>
          </a:stretch>
        </p:blipFill>
        <p:spPr/>
      </p:pic>
    </p:spTree>
    <p:extLst>
      <p:ext uri="{BB962C8B-B14F-4D97-AF65-F5344CB8AC3E}">
        <p14:creationId xmlns:p14="http://schemas.microsoft.com/office/powerpoint/2010/main" val="23912615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Special Consideration for Coaches</a:t>
            </a:r>
            <a:endParaRPr lang="en-US" dirty="0"/>
          </a:p>
        </p:txBody>
      </p:sp>
      <p:sp>
        <p:nvSpPr>
          <p:cNvPr id="3" name="Content Placeholder 2"/>
          <p:cNvSpPr>
            <a:spLocks noGrp="1"/>
          </p:cNvSpPr>
          <p:nvPr>
            <p:ph sz="half" idx="1"/>
          </p:nvPr>
        </p:nvSpPr>
        <p:spPr>
          <a:xfrm>
            <a:off x="838200" y="2084292"/>
            <a:ext cx="3429000" cy="4035725"/>
          </a:xfrm>
        </p:spPr>
        <p:txBody>
          <a:bodyPr>
            <a:normAutofit fontScale="92500" lnSpcReduction="20000"/>
          </a:bodyPr>
          <a:lstStyle/>
          <a:p>
            <a:r>
              <a:rPr lang="en-US" dirty="0" smtClean="0"/>
              <a:t>Talk to students on a regular basis</a:t>
            </a:r>
          </a:p>
          <a:p>
            <a:r>
              <a:rPr lang="en-US" dirty="0" smtClean="0"/>
              <a:t>Watch for and stop initiations or rituals</a:t>
            </a:r>
          </a:p>
          <a:p>
            <a:r>
              <a:rPr lang="en-US" dirty="0" smtClean="0"/>
              <a:t>Beware of horseplay</a:t>
            </a:r>
          </a:p>
          <a:p>
            <a:r>
              <a:rPr lang="en-US" dirty="0" smtClean="0"/>
              <a:t>Supervise students in all areas</a:t>
            </a:r>
          </a:p>
          <a:p>
            <a:r>
              <a:rPr lang="en-US" dirty="0" smtClean="0"/>
              <a:t>Encourage open communication and reporting</a:t>
            </a:r>
          </a:p>
          <a:p>
            <a:r>
              <a:rPr lang="en-US" dirty="0" smtClean="0"/>
              <a:t>Immediately stop misconduct and make report to supervisors and administrators</a:t>
            </a:r>
          </a:p>
          <a:p>
            <a:endParaRPr lang="en-US" dirty="0" smtClean="0"/>
          </a:p>
          <a:p>
            <a:endParaRPr lang="en-US" dirty="0"/>
          </a:p>
        </p:txBody>
      </p:sp>
      <p:pic>
        <p:nvPicPr>
          <p:cNvPr id="5" name="Content Placeholder 4"/>
          <p:cNvPicPr>
            <a:picLocks noGrp="1" noChangeAspect="1"/>
          </p:cNvPicPr>
          <p:nvPr>
            <p:ph sz="half" idx="2"/>
          </p:nvPr>
        </p:nvPicPr>
        <p:blipFill>
          <a:blip r:embed="rId2"/>
          <a:srcRect l="23187" r="23187"/>
          <a:stretch>
            <a:fillRect/>
          </a:stretch>
        </p:blipFill>
        <p:spPr/>
      </p:pic>
    </p:spTree>
    <p:extLst>
      <p:ext uri="{BB962C8B-B14F-4D97-AF65-F5344CB8AC3E}">
        <p14:creationId xmlns:p14="http://schemas.microsoft.com/office/powerpoint/2010/main" val="2394669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smtClean="0"/>
              <a:t>Promote a Culture of Respect for Others</a:t>
            </a:r>
            <a:endParaRPr lang="en-US" dirty="0"/>
          </a:p>
        </p:txBody>
      </p:sp>
      <p:pic>
        <p:nvPicPr>
          <p:cNvPr id="6" name="Picture Placeholder 5"/>
          <p:cNvPicPr>
            <a:picLocks noGrp="1" noChangeAspect="1"/>
          </p:cNvPicPr>
          <p:nvPr>
            <p:ph type="pic" idx="1"/>
          </p:nvPr>
        </p:nvPicPr>
        <p:blipFill>
          <a:blip r:embed="rId3"/>
          <a:srcRect t="13703" b="13703"/>
          <a:stretch>
            <a:fillRect/>
          </a:stretch>
        </p:blipFill>
        <p:spPr>
          <a:xfrm>
            <a:off x="2286000" y="781050"/>
            <a:ext cx="4321175" cy="3136900"/>
          </a:xfrm>
        </p:spPr>
      </p:pic>
    </p:spTree>
    <p:extLst>
      <p:ext uri="{BB962C8B-B14F-4D97-AF65-F5344CB8AC3E}">
        <p14:creationId xmlns:p14="http://schemas.microsoft.com/office/powerpoint/2010/main" val="3553348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Title IX Cover?</a:t>
            </a:r>
            <a:endParaRPr lang="en-US" dirty="0"/>
          </a:p>
        </p:txBody>
      </p:sp>
      <p:sp>
        <p:nvSpPr>
          <p:cNvPr id="3" name="Content Placeholder 2"/>
          <p:cNvSpPr>
            <a:spLocks noGrp="1"/>
          </p:cNvSpPr>
          <p:nvPr>
            <p:ph idx="1"/>
          </p:nvPr>
        </p:nvSpPr>
        <p:spPr/>
        <p:txBody>
          <a:bodyPr/>
          <a:lstStyle/>
          <a:p>
            <a:r>
              <a:rPr lang="en-US" sz="2800" dirty="0" smtClean="0"/>
              <a:t>Prohibits denial </a:t>
            </a:r>
            <a:r>
              <a:rPr lang="en-US" sz="2800" dirty="0"/>
              <a:t>of educational benefits on the basis of sex </a:t>
            </a:r>
            <a:endParaRPr lang="en-US" sz="2800" dirty="0" smtClean="0"/>
          </a:p>
          <a:p>
            <a:r>
              <a:rPr lang="en-US" sz="2800" dirty="0" smtClean="0"/>
              <a:t>Requires equity in the programs and activities offered by school districts, including sports</a:t>
            </a:r>
          </a:p>
          <a:p>
            <a:r>
              <a:rPr lang="en-US" sz="2800" dirty="0" smtClean="0"/>
              <a:t>Prohibits discrimination and harassment on the basis of sex </a:t>
            </a:r>
          </a:p>
          <a:p>
            <a:endParaRPr lang="en-US" sz="2800" dirty="0" smtClean="0"/>
          </a:p>
          <a:p>
            <a:pPr marL="0" indent="0">
              <a:buNone/>
            </a:pPr>
            <a:endParaRPr lang="en-US" sz="2400" dirty="0"/>
          </a:p>
          <a:p>
            <a:endParaRPr lang="en-US" dirty="0"/>
          </a:p>
        </p:txBody>
      </p:sp>
    </p:spTree>
    <p:extLst>
      <p:ext uri="{BB962C8B-B14F-4D97-AF65-F5344CB8AC3E}">
        <p14:creationId xmlns:p14="http://schemas.microsoft.com/office/powerpoint/2010/main" val="3049352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Extracurricular Activities</a:t>
            </a:r>
            <a:endParaRPr lang="en-US" dirty="0"/>
          </a:p>
        </p:txBody>
      </p:sp>
      <p:pic>
        <p:nvPicPr>
          <p:cNvPr id="5" name="Picture Placeholder 4"/>
          <p:cNvPicPr>
            <a:picLocks noGrp="1" noChangeAspect="1"/>
          </p:cNvPicPr>
          <p:nvPr>
            <p:ph type="pic" idx="1"/>
          </p:nvPr>
        </p:nvPicPr>
        <p:blipFill>
          <a:blip r:embed="rId2"/>
          <a:srcRect l="6044" r="6044"/>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881581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Athletic Programs</a:t>
            </a:r>
            <a:endParaRPr lang="en-US" dirty="0"/>
          </a:p>
        </p:txBody>
      </p:sp>
      <p:sp>
        <p:nvSpPr>
          <p:cNvPr id="16" name="Text Placeholder 15"/>
          <p:cNvSpPr>
            <a:spLocks noGrp="1"/>
          </p:cNvSpPr>
          <p:nvPr>
            <p:ph sz="half" idx="1"/>
          </p:nvPr>
        </p:nvSpPr>
        <p:spPr/>
        <p:txBody>
          <a:bodyPr>
            <a:normAutofit/>
          </a:bodyPr>
          <a:lstStyle/>
          <a:p>
            <a:pPr marL="0" indent="0" algn="l">
              <a:buNone/>
            </a:pPr>
            <a:r>
              <a:rPr lang="en-US" sz="3200" dirty="0" smtClean="0"/>
              <a:t>Separate teams</a:t>
            </a:r>
          </a:p>
          <a:p>
            <a:pPr marL="0" indent="0" algn="r">
              <a:buNone/>
            </a:pPr>
            <a:r>
              <a:rPr lang="en-US" sz="3200" dirty="0" smtClean="0"/>
              <a:t>But . . .</a:t>
            </a:r>
            <a:endParaRPr lang="en-US" sz="3200" dirty="0"/>
          </a:p>
        </p:txBody>
      </p:sp>
      <p:sp>
        <p:nvSpPr>
          <p:cNvPr id="20" name="Content Placeholder 19"/>
          <p:cNvSpPr>
            <a:spLocks noGrp="1"/>
          </p:cNvSpPr>
          <p:nvPr>
            <p:ph sz="half" idx="2"/>
          </p:nvPr>
        </p:nvSpPr>
        <p:spPr>
          <a:xfrm>
            <a:off x="4926106" y="2084293"/>
            <a:ext cx="3640272" cy="3639312"/>
          </a:xfrm>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3600" dirty="0" smtClean="0"/>
              <a:t>Equal Opportunities</a:t>
            </a:r>
            <a:endParaRPr lang="en-US" sz="3600" dirty="0"/>
          </a:p>
        </p:txBody>
      </p:sp>
    </p:spTree>
    <p:extLst>
      <p:ext uri="{BB962C8B-B14F-4D97-AF65-F5344CB8AC3E}">
        <p14:creationId xmlns:p14="http://schemas.microsoft.com/office/powerpoint/2010/main" val="2437649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Equal Opportunities</a:t>
            </a:r>
            <a:endParaRPr lang="en-US" dirty="0"/>
          </a:p>
        </p:txBody>
      </p:sp>
      <p:sp>
        <p:nvSpPr>
          <p:cNvPr id="3" name="Content Placeholder 2"/>
          <p:cNvSpPr>
            <a:spLocks noGrp="1"/>
          </p:cNvSpPr>
          <p:nvPr>
            <p:ph idx="1"/>
          </p:nvPr>
        </p:nvSpPr>
        <p:spPr/>
        <p:txBody>
          <a:bodyPr numCol="2">
            <a:normAutofit fontScale="85000" lnSpcReduction="20000"/>
          </a:bodyPr>
          <a:lstStyle/>
          <a:p>
            <a:r>
              <a:rPr lang="en-US" dirty="0" smtClean="0"/>
              <a:t>Accommodation of interests in the selection of sports</a:t>
            </a:r>
          </a:p>
          <a:p>
            <a:r>
              <a:rPr lang="en-US" dirty="0" smtClean="0"/>
              <a:t>Equipment and supplies</a:t>
            </a:r>
          </a:p>
          <a:p>
            <a:r>
              <a:rPr lang="en-US" dirty="0" smtClean="0"/>
              <a:t>Scheduling of games and practices</a:t>
            </a:r>
          </a:p>
          <a:p>
            <a:r>
              <a:rPr lang="en-US" dirty="0" smtClean="0"/>
              <a:t>Travel </a:t>
            </a:r>
            <a:r>
              <a:rPr lang="en-US" dirty="0"/>
              <a:t>and per diem </a:t>
            </a:r>
            <a:r>
              <a:rPr lang="en-US" dirty="0" smtClean="0"/>
              <a:t>allowance</a:t>
            </a:r>
          </a:p>
          <a:p>
            <a:r>
              <a:rPr lang="en-US" dirty="0" smtClean="0"/>
              <a:t>Coaching and tutoring opportunities</a:t>
            </a:r>
          </a:p>
          <a:p>
            <a:endParaRPr lang="en-US" dirty="0" smtClean="0"/>
          </a:p>
          <a:p>
            <a:r>
              <a:rPr lang="en-US" dirty="0" smtClean="0"/>
              <a:t>Assignment and compensation of coaches  </a:t>
            </a:r>
          </a:p>
          <a:p>
            <a:r>
              <a:rPr lang="en-US" dirty="0" smtClean="0"/>
              <a:t>Locker rooms, practice facilities, competition facilities</a:t>
            </a:r>
          </a:p>
          <a:p>
            <a:r>
              <a:rPr lang="en-US" dirty="0" smtClean="0"/>
              <a:t>Medical and training facilities and services</a:t>
            </a:r>
          </a:p>
          <a:p>
            <a:r>
              <a:rPr lang="en-US" dirty="0" smtClean="0"/>
              <a:t>Housing and dining facilities and services</a:t>
            </a:r>
          </a:p>
          <a:p>
            <a:r>
              <a:rPr lang="en-US" dirty="0" smtClean="0"/>
              <a:t>Publicity</a:t>
            </a:r>
            <a:endParaRPr lang="en-US" dirty="0"/>
          </a:p>
        </p:txBody>
      </p:sp>
    </p:spTree>
    <p:extLst>
      <p:ext uri="{BB962C8B-B14F-4D97-AF65-F5344CB8AC3E}">
        <p14:creationId xmlns:p14="http://schemas.microsoft.com/office/powerpoint/2010/main" val="573215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Compliance</a:t>
            </a:r>
            <a:endParaRPr lang="en-US" dirty="0"/>
          </a:p>
        </p:txBody>
      </p:sp>
      <p:sp>
        <p:nvSpPr>
          <p:cNvPr id="6" name="Content Placeholder 5"/>
          <p:cNvSpPr>
            <a:spLocks noGrp="1"/>
          </p:cNvSpPr>
          <p:nvPr>
            <p:ph sz="half" idx="1"/>
          </p:nvPr>
        </p:nvSpPr>
        <p:spPr/>
        <p:txBody>
          <a:bodyPr>
            <a:normAutofit fontScale="92500" lnSpcReduction="10000"/>
          </a:bodyPr>
          <a:lstStyle/>
          <a:p>
            <a:pPr marL="457200" indent="-457200">
              <a:buAutoNum type="arabicParenBoth"/>
            </a:pPr>
            <a:r>
              <a:rPr lang="en-US" dirty="0" smtClean="0"/>
              <a:t>Participation opportunities are substantially proportional to general student body male and female populations;</a:t>
            </a:r>
          </a:p>
          <a:p>
            <a:pPr marL="457200" indent="-457200">
              <a:buAutoNum type="arabicParenBoth"/>
            </a:pPr>
            <a:r>
              <a:rPr lang="en-US" dirty="0" smtClean="0"/>
              <a:t>History of expansion of opportunities for unrepresented gender; or</a:t>
            </a:r>
          </a:p>
          <a:p>
            <a:pPr marL="457200" indent="-457200">
              <a:buAutoNum type="arabicParenBoth"/>
            </a:pPr>
            <a:r>
              <a:rPr lang="en-US" dirty="0" smtClean="0"/>
              <a:t>Full and effective accommodation of interests and abilities of underrepresented gender</a:t>
            </a:r>
          </a:p>
        </p:txBody>
      </p:sp>
      <p:pic>
        <p:nvPicPr>
          <p:cNvPr id="8" name="Content Placeholder 7"/>
          <p:cNvPicPr>
            <a:picLocks noGrp="1" noChangeAspect="1"/>
          </p:cNvPicPr>
          <p:nvPr>
            <p:ph sz="half" idx="2"/>
          </p:nvPr>
        </p:nvPicPr>
        <p:blipFill>
          <a:blip r:embed="rId2"/>
          <a:srcRect l="2880" r="2880"/>
          <a:stretch>
            <a:fillRect/>
          </a:stretch>
        </p:blipFill>
        <p:spPr/>
      </p:pic>
    </p:spTree>
    <p:extLst>
      <p:ext uri="{BB962C8B-B14F-4D97-AF65-F5344CB8AC3E}">
        <p14:creationId xmlns:p14="http://schemas.microsoft.com/office/powerpoint/2010/main" val="3969108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Funding</a:t>
            </a:r>
            <a:endParaRPr lang="en-US" dirty="0"/>
          </a:p>
        </p:txBody>
      </p:sp>
      <p:sp>
        <p:nvSpPr>
          <p:cNvPr id="3" name="Content Placeholder 2"/>
          <p:cNvSpPr>
            <a:spLocks noGrp="1"/>
          </p:cNvSpPr>
          <p:nvPr>
            <p:ph idx="1"/>
          </p:nvPr>
        </p:nvSpPr>
        <p:spPr/>
        <p:txBody>
          <a:bodyPr>
            <a:normAutofit/>
          </a:bodyPr>
          <a:lstStyle/>
          <a:p>
            <a:pPr marL="0" indent="0" algn="ctr">
              <a:buNone/>
            </a:pPr>
            <a:r>
              <a:rPr lang="en-US" sz="2800" dirty="0" smtClean="0">
                <a:ea typeface="Calibri"/>
                <a:cs typeface="Times New Roman"/>
              </a:rPr>
              <a:t>All </a:t>
            </a:r>
            <a:r>
              <a:rPr lang="en-US" sz="2800" dirty="0">
                <a:ea typeface="Calibri"/>
                <a:cs typeface="Times New Roman"/>
              </a:rPr>
              <a:t>expenditures, regardless of the source, are analyzed in determining </a:t>
            </a:r>
            <a:r>
              <a:rPr lang="en-US" sz="2800" dirty="0" smtClean="0">
                <a:ea typeface="Calibri"/>
                <a:cs typeface="Times New Roman"/>
              </a:rPr>
              <a:t>equal </a:t>
            </a:r>
            <a:r>
              <a:rPr lang="en-US" sz="2800" dirty="0">
                <a:ea typeface="Calibri"/>
                <a:cs typeface="Times New Roman"/>
              </a:rPr>
              <a:t>opportunity</a:t>
            </a:r>
            <a:r>
              <a:rPr lang="en-US" sz="2400" dirty="0"/>
              <a:t> </a:t>
            </a:r>
            <a:endParaRPr lang="en-US" sz="2400" dirty="0" smtClean="0"/>
          </a:p>
          <a:p>
            <a:pPr marL="0" indent="0" algn="ctr">
              <a:buNone/>
            </a:pPr>
            <a:endParaRPr lang="en-US" sz="2400" dirty="0"/>
          </a:p>
          <a:p>
            <a:pPr marL="0" indent="0" algn="ctr">
              <a:buNone/>
            </a:pPr>
            <a:endParaRPr lang="en-US" sz="2400" dirty="0"/>
          </a:p>
        </p:txBody>
      </p:sp>
      <p:pic>
        <p:nvPicPr>
          <p:cNvPr id="4" name="Picture 3"/>
          <p:cNvPicPr>
            <a:picLocks noChangeAspect="1"/>
          </p:cNvPicPr>
          <p:nvPr/>
        </p:nvPicPr>
        <p:blipFill>
          <a:blip r:embed="rId2"/>
          <a:stretch>
            <a:fillRect/>
          </a:stretch>
        </p:blipFill>
        <p:spPr>
          <a:xfrm>
            <a:off x="2743200" y="3421380"/>
            <a:ext cx="3657600" cy="2651760"/>
          </a:xfrm>
          <a:prstGeom prst="rect">
            <a:avLst/>
          </a:prstGeom>
        </p:spPr>
      </p:pic>
    </p:spTree>
    <p:extLst>
      <p:ext uri="{BB962C8B-B14F-4D97-AF65-F5344CB8AC3E}">
        <p14:creationId xmlns:p14="http://schemas.microsoft.com/office/powerpoint/2010/main" val="1954578487"/>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rmal">
  <a:themeElements>
    <a:clrScheme name="Formal">
      <a:dk1>
        <a:srgbClr val="534239"/>
      </a:dk1>
      <a:lt1>
        <a:srgbClr val="FFFFFF"/>
      </a:lt1>
      <a:dk2>
        <a:srgbClr val="3D3A48"/>
      </a:dk2>
      <a:lt2>
        <a:srgbClr val="E1DFD1"/>
      </a:lt2>
      <a:accent1>
        <a:srgbClr val="907F76"/>
      </a:accent1>
      <a:accent2>
        <a:srgbClr val="A46645"/>
      </a:accent2>
      <a:accent3>
        <a:srgbClr val="CD9C47"/>
      </a:accent3>
      <a:accent4>
        <a:srgbClr val="9A92CD"/>
      </a:accent4>
      <a:accent5>
        <a:srgbClr val="7D639B"/>
      </a:accent5>
      <a:accent6>
        <a:srgbClr val="733678"/>
      </a:accent6>
      <a:hlink>
        <a:srgbClr val="A84914"/>
      </a:hlink>
      <a:folHlink>
        <a:srgbClr val="B25672"/>
      </a:folHlink>
    </a:clrScheme>
    <a:fontScheme name="Formal">
      <a:majorFont>
        <a:latin typeface="Garamond"/>
        <a:ea typeface=""/>
        <a:cs typeface=""/>
        <a:font script="Jpan" typeface="ヒラギノ明朝 Pro W3"/>
        <a:font script="Hans" typeface="宋体"/>
        <a:font script="Hant" typeface="新細明體"/>
      </a:majorFont>
      <a:minorFont>
        <a:latin typeface="Garamond"/>
        <a:ea typeface=""/>
        <a:cs typeface=""/>
        <a:font script="Jpan" typeface="ヒラギノ明朝 Pro W3"/>
        <a:font script="Hans" typeface="宋体"/>
        <a:font script="Hant" typeface="新細明體"/>
      </a:minorFont>
    </a:fontScheme>
    <a:fmtScheme name="Formal">
      <a:fillStyleLst>
        <a:solidFill>
          <a:schemeClr val="phClr"/>
        </a:solidFill>
        <a:blipFill rotWithShape="1">
          <a:blip xmlns:r="http://schemas.openxmlformats.org/officeDocument/2006/relationships" r:embed="rId1">
            <a:duotone>
              <a:schemeClr val="phClr">
                <a:tint val="60000"/>
                <a:satMod val="200000"/>
              </a:schemeClr>
              <a:schemeClr val="phClr">
                <a:shade val="90000"/>
                <a:satMod val="150000"/>
              </a:schemeClr>
            </a:duotone>
          </a:blip>
          <a:tile tx="0" ty="0" sx="50000" sy="50000" flip="none" algn="tl"/>
        </a:blipFill>
        <a:blipFill rotWithShape="1">
          <a:blip xmlns:r="http://schemas.openxmlformats.org/officeDocument/2006/relationships" r:embed="rId2">
            <a:duotone>
              <a:schemeClr val="phClr">
                <a:tint val="80000"/>
                <a:satMod val="135000"/>
              </a:schemeClr>
              <a:schemeClr val="phClr">
                <a:shade val="80000"/>
                <a:satMod val="150000"/>
              </a:schemeClr>
            </a:duotone>
          </a:blip>
          <a:tile tx="0" ty="0" sx="65000" sy="65000" flip="none" algn="tl"/>
        </a:blipFill>
      </a:fillStyleLst>
      <a:lnStyleLst>
        <a:ln w="12700" cap="flat" cmpd="sng" algn="ctr">
          <a:solidFill>
            <a:schemeClr val="phClr">
              <a:shade val="95000"/>
              <a:satMod val="105000"/>
            </a:schemeClr>
          </a:solidFill>
          <a:prstDash val="solid"/>
          <a:miter/>
        </a:ln>
        <a:ln w="25400" cap="flat" cmpd="sng" algn="ctr">
          <a:solidFill>
            <a:schemeClr val="phClr">
              <a:shade val="90000"/>
              <a:alpha val="90000"/>
            </a:schemeClr>
          </a:solidFill>
          <a:prstDash val="solid"/>
          <a:miter/>
        </a:ln>
        <a:ln w="38100" cap="flat" cmpd="sng" algn="ctr">
          <a:solidFill>
            <a:schemeClr val="phClr">
              <a:shade val="85000"/>
              <a:alpha val="90000"/>
              <a:satMod val="125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outerShdw blurRad="88900" dist="38100" dir="5400000" sx="101000" sy="101000" rotWithShape="0">
              <a:srgbClr val="000000">
                <a:alpha val="50000"/>
              </a:srgbClr>
            </a:outerShdw>
          </a:effectLst>
          <a:scene3d>
            <a:camera prst="orthographicFront">
              <a:rot lat="0" lon="0" rev="0"/>
            </a:camera>
            <a:lightRig rig="morning" dir="t">
              <a:rot lat="0" lon="0" rev="6000000"/>
            </a:lightRig>
          </a:scene3d>
          <a:sp3d prstMaterial="metal">
            <a:bevelT w="25400" h="12700" prst="artDeco"/>
          </a:sp3d>
        </a:effectStyle>
      </a:effectStyleLst>
      <a:bgFillStyleLst>
        <a:solidFill>
          <a:schemeClr val="phClr"/>
        </a:solidFill>
        <a:blipFill rotWithShape="1">
          <a:blip xmlns:r="http://schemas.openxmlformats.org/officeDocument/2006/relationships" r:embed="rId3">
            <a:duotone>
              <a:schemeClr val="phClr">
                <a:tint val="50000"/>
                <a:satMod val="250000"/>
              </a:schemeClr>
              <a:schemeClr val="phClr">
                <a:shade val="80000"/>
                <a:satMod val="175000"/>
              </a:schemeClr>
            </a:duotone>
          </a:blip>
          <a:stretch/>
        </a:blipFill>
        <a:blipFill rotWithShape="1">
          <a:blip xmlns:r="http://schemas.openxmlformats.org/officeDocument/2006/relationships" r:embed="rId4">
            <a:duotone>
              <a:schemeClr val="phClr">
                <a:tint val="10000"/>
                <a:satMod val="260000"/>
                <a:lumMod val="115000"/>
              </a:schemeClr>
              <a:schemeClr val="phClr">
                <a:shade val="75000"/>
                <a:satMod val="175000"/>
                <a:lumMod val="10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Formal.thmx</Template>
  <TotalTime>1263</TotalTime>
  <Words>776</Words>
  <Application>Microsoft Macintosh PowerPoint</Application>
  <PresentationFormat>On-screen Show (4:3)</PresentationFormat>
  <Paragraphs>129</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Formal</vt:lpstr>
      <vt:lpstr>Title IX</vt:lpstr>
      <vt:lpstr>Title IX Generally</vt:lpstr>
      <vt:lpstr>What is Title IX?</vt:lpstr>
      <vt:lpstr>What does Title IX Cover?</vt:lpstr>
      <vt:lpstr>Extracurricular Activities</vt:lpstr>
      <vt:lpstr>Athletic Programs</vt:lpstr>
      <vt:lpstr>Equal Opportunities</vt:lpstr>
      <vt:lpstr>Compliance</vt:lpstr>
      <vt:lpstr>Funding</vt:lpstr>
      <vt:lpstr>Donations or Private Fundraisers</vt:lpstr>
      <vt:lpstr>Allocation of Funds</vt:lpstr>
      <vt:lpstr>Allocation of Funds</vt:lpstr>
      <vt:lpstr>Equalizing Inequalities</vt:lpstr>
      <vt:lpstr>Sexual Harassment</vt:lpstr>
      <vt:lpstr>What is Sexual Harassment?</vt:lpstr>
      <vt:lpstr>Quid Pro Quo</vt:lpstr>
      <vt:lpstr>Hostile Environment</vt:lpstr>
      <vt:lpstr>Sexual Violence</vt:lpstr>
      <vt:lpstr>Who is protected?</vt:lpstr>
      <vt:lpstr>Sexual Orientation</vt:lpstr>
      <vt:lpstr>Gender-Based Discrimination and Harassment</vt:lpstr>
      <vt:lpstr>Pregnant and Parenting Students</vt:lpstr>
      <vt:lpstr>Liability Considerations</vt:lpstr>
      <vt:lpstr>Sexual Harassment by Employees</vt:lpstr>
      <vt:lpstr>Sexual Harassment by Peers or Third Parties</vt:lpstr>
      <vt:lpstr>Effect of Grievance Procedures</vt:lpstr>
      <vt:lpstr>First Amendment Considerations</vt:lpstr>
      <vt:lpstr>Practical Suggestions</vt:lpstr>
      <vt:lpstr>Limiting Claims at the District Level</vt:lpstr>
      <vt:lpstr>Preventing Harassment</vt:lpstr>
      <vt:lpstr>Preventing Harassment</vt:lpstr>
      <vt:lpstr>Special Consideration for Coaches</vt:lpstr>
      <vt:lpstr>   Promote a Culture of Respect for Others</vt:lpstr>
    </vt:vector>
  </TitlesOfParts>
  <Company>Kaleva Law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IX</dc:title>
  <dc:creator>Megan Morris</dc:creator>
  <cp:lastModifiedBy>Heather Davis Schmidt</cp:lastModifiedBy>
  <cp:revision>17</cp:revision>
  <dcterms:created xsi:type="dcterms:W3CDTF">2012-08-22T04:51:22Z</dcterms:created>
  <dcterms:modified xsi:type="dcterms:W3CDTF">2012-10-10T14:30:12Z</dcterms:modified>
</cp:coreProperties>
</file>